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8" r:id="rId3"/>
    <p:sldId id="259" r:id="rId4"/>
    <p:sldId id="261" r:id="rId5"/>
    <p:sldId id="260" r:id="rId6"/>
    <p:sldId id="269" r:id="rId7"/>
    <p:sldId id="270" r:id="rId8"/>
    <p:sldId id="262" r:id="rId9"/>
    <p:sldId id="264" r:id="rId10"/>
    <p:sldId id="263"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43"/>
  </p:normalViewPr>
  <p:slideViewPr>
    <p:cSldViewPr snapToGrid="0">
      <p:cViewPr varScale="1">
        <p:scale>
          <a:sx n="105" d="100"/>
          <a:sy n="105" d="100"/>
        </p:scale>
        <p:origin x="7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Column1</c:v>
                </c:pt>
              </c:strCache>
            </c:strRef>
          </c:tx>
          <c:spPr>
            <a:solidFill>
              <a:srgbClr val="00B0F0"/>
            </a:solidFill>
          </c:spPr>
          <c:dPt>
            <c:idx val="0"/>
            <c:bubble3D val="0"/>
            <c:spPr>
              <a:solidFill>
                <a:schemeClr val="tx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301-CA42-A7DB-2C868D9AA89B}"/>
              </c:ext>
            </c:extLst>
          </c:dPt>
          <c:dPt>
            <c:idx val="1"/>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2-1301-CA42-A7DB-2C868D9AA89B}"/>
              </c:ext>
            </c:extLst>
          </c:dPt>
          <c:dPt>
            <c:idx val="2"/>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4-1301-CA42-A7DB-2C868D9AA89B}"/>
              </c:ext>
            </c:extLst>
          </c:dPt>
          <c:dPt>
            <c:idx val="3"/>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1301-CA42-A7DB-2C868D9AA89B}"/>
              </c:ext>
            </c:extLst>
          </c:dPt>
          <c:dLbls>
            <c:dLbl>
              <c:idx val="0"/>
              <c:delete val="1"/>
              <c:extLst>
                <c:ext xmlns:c15="http://schemas.microsoft.com/office/drawing/2012/chart" uri="{CE6537A1-D6FC-4f65-9D91-7224C49458BB}">
                  <c15:layout>
                    <c:manualLayout>
                      <c:w val="0.30522778154868041"/>
                      <c:h val="0.14514927152980484"/>
                    </c:manualLayout>
                  </c15:layout>
                </c:ext>
                <c:ext xmlns:c16="http://schemas.microsoft.com/office/drawing/2014/chart" uri="{C3380CC4-5D6E-409C-BE32-E72D297353CC}">
                  <c16:uniqueId val="{00000003-1301-CA42-A7DB-2C868D9AA89B}"/>
                </c:ext>
              </c:extLst>
            </c:dLbl>
            <c:dLbl>
              <c:idx val="1"/>
              <c:delete val="1"/>
              <c:extLst>
                <c:ext xmlns:c15="http://schemas.microsoft.com/office/drawing/2012/chart" uri="{CE6537A1-D6FC-4f65-9D91-7224C49458BB}">
                  <c15:layout>
                    <c:manualLayout>
                      <c:w val="0.53595937074935796"/>
                      <c:h val="0.25531766372982784"/>
                    </c:manualLayout>
                  </c15:layout>
                </c:ext>
                <c:ext xmlns:c16="http://schemas.microsoft.com/office/drawing/2014/chart" uri="{C3380CC4-5D6E-409C-BE32-E72D297353CC}">
                  <c16:uniqueId val="{00000002-1301-CA42-A7DB-2C868D9AA89B}"/>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4-1301-CA42-A7DB-2C868D9AA89B}"/>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5-1301-CA42-A7DB-2C868D9AA89B}"/>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2"/>
                <c:pt idx="0">
                  <c:v>verified</c:v>
                </c:pt>
                <c:pt idx="1">
                  <c:v>non-verified</c:v>
                </c:pt>
              </c:strCache>
            </c:strRef>
          </c:cat>
          <c:val>
            <c:numRef>
              <c:f>Sheet1!$B$2:$B$5</c:f>
              <c:numCache>
                <c:formatCode>General</c:formatCode>
                <c:ptCount val="4"/>
                <c:pt idx="0">
                  <c:v>237715</c:v>
                </c:pt>
                <c:pt idx="1">
                  <c:v>11642298</c:v>
                </c:pt>
              </c:numCache>
            </c:numRef>
          </c:val>
          <c:extLst>
            <c:ext xmlns:c16="http://schemas.microsoft.com/office/drawing/2014/chart" uri="{C3380CC4-5D6E-409C-BE32-E72D297353CC}">
              <c16:uniqueId val="{00000000-1301-CA42-A7DB-2C868D9AA89B}"/>
            </c:ext>
          </c:extLst>
        </c:ser>
        <c:dLbls>
          <c:dLblPos val="out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978E5-63D3-4D47-8EA4-D8B7A1798D74}"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E1736-B911-D445-A1B9-B7C122838A85}" type="slidenum">
              <a:rPr lang="en-US" smtClean="0"/>
              <a:t>‹#›</a:t>
            </a:fld>
            <a:endParaRPr lang="en-US"/>
          </a:p>
        </p:txBody>
      </p:sp>
    </p:spTree>
    <p:extLst>
      <p:ext uri="{BB962C8B-B14F-4D97-AF65-F5344CB8AC3E}">
        <p14:creationId xmlns:p14="http://schemas.microsoft.com/office/powerpoint/2010/main" val="273819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E1736-B911-D445-A1B9-B7C122838A85}" type="slidenum">
              <a:rPr lang="en-US" smtClean="0"/>
              <a:t>1</a:t>
            </a:fld>
            <a:endParaRPr lang="en-US"/>
          </a:p>
        </p:txBody>
      </p:sp>
    </p:spTree>
    <p:extLst>
      <p:ext uri="{BB962C8B-B14F-4D97-AF65-F5344CB8AC3E}">
        <p14:creationId xmlns:p14="http://schemas.microsoft.com/office/powerpoint/2010/main" val="314331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CC4293-0EA4-C94D-B994-F14FE1D3077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057304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CC4293-0EA4-C94D-B994-F14FE1D3077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387507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CC4293-0EA4-C94D-B994-F14FE1D3077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91951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CC4293-0EA4-C94D-B994-F14FE1D3077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875962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CC4293-0EA4-C94D-B994-F14FE1D30773}" type="datetimeFigureOut">
              <a:rPr lang="en-US" smtClean="0"/>
              <a:t>12/8/22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344349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CC4293-0EA4-C94D-B994-F14FE1D3077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314541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CC4293-0EA4-C94D-B994-F14FE1D30773}" type="datetimeFigureOut">
              <a:rPr lang="en-US" smtClean="0"/>
              <a:t>12/8/22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1273010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CC4293-0EA4-C94D-B994-F14FE1D30773}" type="datetimeFigureOut">
              <a:rPr lang="en-US" smtClean="0"/>
              <a:t>12/8/22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17336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CC4293-0EA4-C94D-B994-F14FE1D30773}" type="datetimeFigureOut">
              <a:rPr lang="en-US" smtClean="0"/>
              <a:t>12/8/22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107899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CC4293-0EA4-C94D-B994-F14FE1D3077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2207521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2CC4293-0EA4-C94D-B994-F14FE1D30773}" type="datetimeFigureOut">
              <a:rPr lang="en-US" smtClean="0"/>
              <a:t>12/8/22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445C39-554E-3343-8786-ECEEFD747290}" type="slidenum">
              <a:rPr lang="en-US" smtClean="0"/>
              <a:t>‹#›</a:t>
            </a:fld>
            <a:endParaRPr lang="en-US"/>
          </a:p>
        </p:txBody>
      </p:sp>
    </p:spTree>
    <p:extLst>
      <p:ext uri="{BB962C8B-B14F-4D97-AF65-F5344CB8AC3E}">
        <p14:creationId xmlns:p14="http://schemas.microsoft.com/office/powerpoint/2010/main" val="1973732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CC4293-0EA4-C94D-B994-F14FE1D30773}" type="datetimeFigureOut">
              <a:rPr lang="en-US" smtClean="0"/>
              <a:t>12/8/22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45C39-554E-3343-8786-ECEEFD747290}" type="slidenum">
              <a:rPr lang="en-US" smtClean="0"/>
              <a:t>‹#›</a:t>
            </a:fld>
            <a:endParaRPr lang="en-US"/>
          </a:p>
        </p:txBody>
      </p:sp>
    </p:spTree>
    <p:extLst>
      <p:ext uri="{BB962C8B-B14F-4D97-AF65-F5344CB8AC3E}">
        <p14:creationId xmlns:p14="http://schemas.microsoft.com/office/powerpoint/2010/main" val="11345003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Twitter Logo, Twitter Symbol, Meaning, History and Evolution">
            <a:extLst>
              <a:ext uri="{FF2B5EF4-FFF2-40B4-BE49-F238E27FC236}">
                <a16:creationId xmlns:a16="http://schemas.microsoft.com/office/drawing/2014/main" id="{4D134C3A-0F26-F82A-4067-50DA03B179F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72615" y="2575263"/>
            <a:ext cx="2997796" cy="26647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F340BC-5793-C6E9-6648-06496FF41C3F}"/>
              </a:ext>
            </a:extLst>
          </p:cNvPr>
          <p:cNvSpPr txBox="1"/>
          <p:nvPr/>
        </p:nvSpPr>
        <p:spPr>
          <a:xfrm>
            <a:off x="421589" y="1006089"/>
            <a:ext cx="8137948" cy="4524315"/>
          </a:xfrm>
          <a:prstGeom prst="rect">
            <a:avLst/>
          </a:prstGeom>
          <a:noFill/>
        </p:spPr>
        <p:txBody>
          <a:bodyPr wrap="square">
            <a:spAutoFit/>
          </a:bodyPr>
          <a:lstStyle/>
          <a:p>
            <a:r>
              <a:rPr lang="en-US" sz="4800" dirty="0">
                <a:effectLst/>
                <a:latin typeface="Comic Sans MS" panose="030F0902030302020204" pitchFamily="66" charset="0"/>
                <a:cs typeface="Baloo Thambi 2" panose="03080502040302020200" pitchFamily="66" charset="77"/>
              </a:rPr>
              <a:t>Is Twitter a credible </a:t>
            </a:r>
            <a:r>
              <a:rPr lang="en-US" sz="4800" dirty="0">
                <a:latin typeface="Comic Sans MS" panose="030F0902030302020204" pitchFamily="66" charset="0"/>
                <a:cs typeface="Baloo Thambi 2" panose="03080502040302020200" pitchFamily="66" charset="77"/>
              </a:rPr>
              <a:t>s</a:t>
            </a:r>
            <a:r>
              <a:rPr lang="en-US" sz="4800" dirty="0">
                <a:effectLst/>
                <a:latin typeface="Comic Sans MS" panose="030F0902030302020204" pitchFamily="66" charset="0"/>
                <a:cs typeface="Baloo Thambi 2" panose="03080502040302020200" pitchFamily="66" charset="77"/>
              </a:rPr>
              <a:t>ource of information for </a:t>
            </a:r>
            <a:r>
              <a:rPr lang="en-US" sz="4800" b="0" i="0" dirty="0">
                <a:effectLst/>
                <a:latin typeface="Comic Sans MS" panose="030F0902030302020204" pitchFamily="66" charset="0"/>
                <a:cs typeface="Baloo Thambi 2" panose="03080502040302020200" pitchFamily="66" charset="77"/>
              </a:rPr>
              <a:t>important trends or topics in education</a:t>
            </a:r>
            <a:r>
              <a:rPr lang="en-US" sz="4800" b="0" i="0" dirty="0">
                <a:latin typeface="Comic Sans MS" panose="030F0902030302020204" pitchFamily="66" charset="0"/>
                <a:cs typeface="Baloo Thambi 2" panose="03080502040302020200" pitchFamily="66" charset="77"/>
              </a:rPr>
              <a:t> </a:t>
            </a:r>
            <a:r>
              <a:rPr lang="en-US" sz="4800" dirty="0">
                <a:effectLst/>
                <a:latin typeface="Comic Sans MS" panose="030F0902030302020204" pitchFamily="66" charset="0"/>
                <a:cs typeface="Baloo Thambi 2" panose="03080502040302020200" pitchFamily="66" charset="77"/>
              </a:rPr>
              <a:t>?</a:t>
            </a:r>
          </a:p>
          <a:p>
            <a:r>
              <a:rPr lang="en-US" sz="4800" dirty="0">
                <a:effectLst/>
                <a:latin typeface="Comic Sans MS" panose="030F0902030302020204" pitchFamily="66" charset="0"/>
                <a:cs typeface="Baloo Thambi 2" panose="03080502040302020200" pitchFamily="66" charset="77"/>
              </a:rPr>
              <a:t> </a:t>
            </a:r>
          </a:p>
          <a:p>
            <a:endParaRPr lang="en-US" sz="4800" dirty="0">
              <a:effectLst/>
              <a:latin typeface="Comic Sans MS" panose="030F0902030302020204" pitchFamily="66" charset="0"/>
              <a:cs typeface="Baloo Thambi 2" panose="03080502040302020200" pitchFamily="66" charset="77"/>
            </a:endParaRPr>
          </a:p>
        </p:txBody>
      </p:sp>
      <p:sp>
        <p:nvSpPr>
          <p:cNvPr id="9" name="TextBox 8">
            <a:extLst>
              <a:ext uri="{FF2B5EF4-FFF2-40B4-BE49-F238E27FC236}">
                <a16:creationId xmlns:a16="http://schemas.microsoft.com/office/drawing/2014/main" id="{D31989E7-2BA0-DF86-F77A-05C116806096}"/>
              </a:ext>
            </a:extLst>
          </p:cNvPr>
          <p:cNvSpPr txBox="1"/>
          <p:nvPr/>
        </p:nvSpPr>
        <p:spPr>
          <a:xfrm>
            <a:off x="487577" y="5530404"/>
            <a:ext cx="4357800" cy="1231106"/>
          </a:xfrm>
          <a:prstGeom prst="rect">
            <a:avLst/>
          </a:prstGeom>
          <a:noFill/>
        </p:spPr>
        <p:txBody>
          <a:bodyPr wrap="square" rtlCol="0">
            <a:spAutoFit/>
          </a:bodyPr>
          <a:lstStyle/>
          <a:p>
            <a:pPr algn="l" rtl="0"/>
            <a:r>
              <a:rPr lang="en-US" sz="2000" dirty="0">
                <a:solidFill>
                  <a:srgbClr val="71767B"/>
                </a:solidFill>
                <a:latin typeface="TwitterChirp"/>
              </a:rPr>
              <a:t>@</a:t>
            </a:r>
            <a:r>
              <a:rPr lang="en-US" sz="2000" b="0" i="0" u="none" strike="noStrike" dirty="0">
                <a:solidFill>
                  <a:srgbClr val="71767B"/>
                </a:solidFill>
                <a:effectLst/>
                <a:latin typeface="TwitterChirp"/>
              </a:rPr>
              <a:t>Paresh Raut</a:t>
            </a:r>
            <a:r>
              <a:rPr lang="en-US" sz="2000" dirty="0">
                <a:solidFill>
                  <a:srgbClr val="71767B"/>
                </a:solidFill>
                <a:latin typeface="TwitterChirp"/>
              </a:rPr>
              <a:t>  8 </a:t>
            </a:r>
            <a:r>
              <a:rPr lang="en-US" sz="2000" b="0" i="0" u="none" strike="noStrike" dirty="0">
                <a:solidFill>
                  <a:srgbClr val="71767B"/>
                </a:solidFill>
                <a:effectLst/>
                <a:latin typeface="TwitterChirp"/>
              </a:rPr>
              <a:t>Dec 2022</a:t>
            </a:r>
            <a:endParaRPr lang="en-US" sz="2000" b="0" i="0" dirty="0">
              <a:solidFill>
                <a:srgbClr val="000000"/>
              </a:solidFill>
              <a:effectLst/>
              <a:latin typeface="Times" pitchFamily="2" charset="0"/>
            </a:endParaRPr>
          </a:p>
          <a:p>
            <a:r>
              <a:rPr lang="en-US" sz="1800" dirty="0">
                <a:effectLst/>
                <a:latin typeface="HelveticaNeue" panose="02000503000000020004" pitchFamily="2" charset="0"/>
              </a:rPr>
              <a:t>MSCA 31013 </a:t>
            </a:r>
            <a:br>
              <a:rPr lang="en-US" sz="1800" dirty="0">
                <a:effectLst/>
                <a:latin typeface="HelveticaNeue" panose="02000503000000020004" pitchFamily="2" charset="0"/>
              </a:rPr>
            </a:br>
            <a:r>
              <a:rPr lang="en-US" sz="1800" dirty="0">
                <a:effectLst/>
                <a:latin typeface="HelveticaNeue" panose="02000503000000020004" pitchFamily="2" charset="0"/>
              </a:rPr>
              <a:t>Big Data Platforms Final Project </a:t>
            </a:r>
            <a:endParaRPr lang="en-US" dirty="0">
              <a:effectLst/>
            </a:endParaRPr>
          </a:p>
          <a:p>
            <a:endParaRPr lang="en-US" dirty="0"/>
          </a:p>
        </p:txBody>
      </p:sp>
    </p:spTree>
    <p:extLst>
      <p:ext uri="{BB962C8B-B14F-4D97-AF65-F5344CB8AC3E}">
        <p14:creationId xmlns:p14="http://schemas.microsoft.com/office/powerpoint/2010/main" val="425138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7DB1C-F95C-8609-DB67-9B30710C3409}"/>
              </a:ext>
            </a:extLst>
          </p:cNvPr>
          <p:cNvSpPr txBox="1"/>
          <p:nvPr/>
        </p:nvSpPr>
        <p:spPr>
          <a:xfrm>
            <a:off x="478716" y="346935"/>
            <a:ext cx="7306384" cy="523220"/>
          </a:xfrm>
          <a:prstGeom prst="rect">
            <a:avLst/>
          </a:prstGeom>
          <a:noFill/>
        </p:spPr>
        <p:txBody>
          <a:bodyPr wrap="square">
            <a:spAutoFit/>
          </a:bodyPr>
          <a:lstStyle/>
          <a:p>
            <a:r>
              <a:rPr lang="en-US" sz="2800" dirty="0">
                <a:effectLst/>
                <a:latin typeface="Comic Sans MS" panose="030F0902030302020204" pitchFamily="66" charset="0"/>
              </a:rPr>
              <a:t>A Look at Tweets Over Time </a:t>
            </a:r>
          </a:p>
        </p:txBody>
      </p:sp>
      <p:pic>
        <p:nvPicPr>
          <p:cNvPr id="4" name="Picture 3">
            <a:extLst>
              <a:ext uri="{FF2B5EF4-FFF2-40B4-BE49-F238E27FC236}">
                <a16:creationId xmlns:a16="http://schemas.microsoft.com/office/drawing/2014/main" id="{2096EEE8-DE38-8945-19B8-51ED2368FC33}"/>
              </a:ext>
            </a:extLst>
          </p:cNvPr>
          <p:cNvPicPr>
            <a:picLocks noChangeAspect="1"/>
          </p:cNvPicPr>
          <p:nvPr/>
        </p:nvPicPr>
        <p:blipFill>
          <a:blip r:embed="rId2"/>
          <a:stretch>
            <a:fillRect/>
          </a:stretch>
        </p:blipFill>
        <p:spPr>
          <a:xfrm>
            <a:off x="683674" y="2268338"/>
            <a:ext cx="5045893" cy="3948960"/>
          </a:xfrm>
          <a:prstGeom prst="rect">
            <a:avLst/>
          </a:prstGeom>
        </p:spPr>
      </p:pic>
      <p:sp>
        <p:nvSpPr>
          <p:cNvPr id="6" name="TextBox 5">
            <a:extLst>
              <a:ext uri="{FF2B5EF4-FFF2-40B4-BE49-F238E27FC236}">
                <a16:creationId xmlns:a16="http://schemas.microsoft.com/office/drawing/2014/main" id="{F2C52FD6-4EC7-A38D-1A9B-8C9AE1EA5C42}"/>
              </a:ext>
            </a:extLst>
          </p:cNvPr>
          <p:cNvSpPr txBox="1"/>
          <p:nvPr/>
        </p:nvSpPr>
        <p:spPr>
          <a:xfrm>
            <a:off x="478716" y="1000067"/>
            <a:ext cx="10854465" cy="830997"/>
          </a:xfrm>
          <a:prstGeom prst="rect">
            <a:avLst/>
          </a:prstGeom>
          <a:noFill/>
        </p:spPr>
        <p:txBody>
          <a:bodyPr wrap="square">
            <a:spAutoFit/>
          </a:bodyPr>
          <a:lstStyle/>
          <a:p>
            <a:r>
              <a:rPr lang="en-US" sz="1600" dirty="0">
                <a:effectLst/>
              </a:rPr>
              <a:t>Month wise count of tweets by organization show a sudden spike during the months may to June , this might be because of the conference </a:t>
            </a:r>
            <a:r>
              <a:rPr lang="en-US" sz="1600" b="1" i="0" strike="noStrike" dirty="0">
                <a:solidFill>
                  <a:srgbClr val="00B0F0"/>
                </a:solidFill>
                <a:effectLst/>
              </a:rPr>
              <a:t>World Congress on Education</a:t>
            </a:r>
            <a:r>
              <a:rPr lang="en-US" sz="1600" dirty="0">
                <a:solidFill>
                  <a:srgbClr val="00B0F0"/>
                </a:solidFill>
                <a:effectLst/>
              </a:rPr>
              <a:t> </a:t>
            </a:r>
            <a:r>
              <a:rPr lang="en-US" sz="1600" dirty="0">
                <a:effectLst/>
              </a:rPr>
              <a:t>held in June and is a worldwide event discussing educational trends. </a:t>
            </a:r>
          </a:p>
          <a:p>
            <a:r>
              <a:rPr lang="en-US" sz="1600" dirty="0">
                <a:effectLst/>
              </a:rPr>
              <a:t>News and Influencers are the highest tweeting organization. </a:t>
            </a:r>
          </a:p>
        </p:txBody>
      </p:sp>
      <p:pic>
        <p:nvPicPr>
          <p:cNvPr id="7" name="Picture 6" descr="Twitter Logo, Twitter Symbol, Meaning, History and Evolution">
            <a:extLst>
              <a:ext uri="{FF2B5EF4-FFF2-40B4-BE49-F238E27FC236}">
                <a16:creationId xmlns:a16="http://schemas.microsoft.com/office/drawing/2014/main" id="{F77058F6-A6D7-335D-0ED1-3B1066B8E95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ACE6CD65-CD63-5AE5-9F2E-935CBBAF8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4609" y="459234"/>
            <a:ext cx="298622" cy="2986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55F62BD-E3DB-07DB-28D2-CC24452ACDD4}"/>
              </a:ext>
            </a:extLst>
          </p:cNvPr>
          <p:cNvPicPr>
            <a:picLocks noChangeAspect="1"/>
          </p:cNvPicPr>
          <p:nvPr/>
        </p:nvPicPr>
        <p:blipFill>
          <a:blip r:embed="rId5"/>
          <a:stretch>
            <a:fillRect/>
          </a:stretch>
        </p:blipFill>
        <p:spPr>
          <a:xfrm>
            <a:off x="6096000" y="2268338"/>
            <a:ext cx="5158326" cy="3855357"/>
          </a:xfrm>
          <a:prstGeom prst="rect">
            <a:avLst/>
          </a:prstGeom>
        </p:spPr>
      </p:pic>
      <p:sp>
        <p:nvSpPr>
          <p:cNvPr id="2" name="TextBox 1">
            <a:extLst>
              <a:ext uri="{FF2B5EF4-FFF2-40B4-BE49-F238E27FC236}">
                <a16:creationId xmlns:a16="http://schemas.microsoft.com/office/drawing/2014/main" id="{7B620184-8728-C2BE-92A6-5506855878BB}"/>
              </a:ext>
            </a:extLst>
          </p:cNvPr>
          <p:cNvSpPr txBox="1"/>
          <p:nvPr/>
        </p:nvSpPr>
        <p:spPr>
          <a:xfrm>
            <a:off x="261052" y="6260266"/>
            <a:ext cx="5644896" cy="276999"/>
          </a:xfrm>
          <a:prstGeom prst="rect">
            <a:avLst/>
          </a:prstGeom>
          <a:noFill/>
        </p:spPr>
        <p:txBody>
          <a:bodyPr wrap="square" rtlCol="0">
            <a:spAutoFit/>
          </a:bodyPr>
          <a:lstStyle/>
          <a:p>
            <a:pPr algn="ctr"/>
            <a:r>
              <a:rPr lang="en-US" sz="1200" i="1" dirty="0"/>
              <a:t>Fig 1: Distribution of tweets over time for organizations </a:t>
            </a:r>
          </a:p>
        </p:txBody>
      </p:sp>
      <p:sp>
        <p:nvSpPr>
          <p:cNvPr id="5" name="TextBox 4">
            <a:extLst>
              <a:ext uri="{FF2B5EF4-FFF2-40B4-BE49-F238E27FC236}">
                <a16:creationId xmlns:a16="http://schemas.microsoft.com/office/drawing/2014/main" id="{A1095EF2-FA3A-0E1F-5502-55C44D464E57}"/>
              </a:ext>
            </a:extLst>
          </p:cNvPr>
          <p:cNvSpPr txBox="1"/>
          <p:nvPr/>
        </p:nvSpPr>
        <p:spPr>
          <a:xfrm>
            <a:off x="5823231" y="6166663"/>
            <a:ext cx="5644896" cy="276999"/>
          </a:xfrm>
          <a:prstGeom prst="rect">
            <a:avLst/>
          </a:prstGeom>
          <a:noFill/>
        </p:spPr>
        <p:txBody>
          <a:bodyPr wrap="square" rtlCol="0">
            <a:spAutoFit/>
          </a:bodyPr>
          <a:lstStyle/>
          <a:p>
            <a:pPr algn="ctr"/>
            <a:r>
              <a:rPr lang="en-US" sz="1200" i="1" dirty="0"/>
              <a:t>Fig 2: Distribution of total tweets over time </a:t>
            </a:r>
          </a:p>
        </p:txBody>
      </p:sp>
    </p:spTree>
    <p:extLst>
      <p:ext uri="{BB962C8B-B14F-4D97-AF65-F5344CB8AC3E}">
        <p14:creationId xmlns:p14="http://schemas.microsoft.com/office/powerpoint/2010/main" val="2662481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5E9F4D-D0E7-B863-3ECC-2D703CBFBCEE}"/>
              </a:ext>
            </a:extLst>
          </p:cNvPr>
          <p:cNvSpPr txBox="1"/>
          <p:nvPr/>
        </p:nvSpPr>
        <p:spPr>
          <a:xfrm>
            <a:off x="402741" y="374144"/>
            <a:ext cx="7030122" cy="523220"/>
          </a:xfrm>
          <a:prstGeom prst="rect">
            <a:avLst/>
          </a:prstGeom>
          <a:noFill/>
        </p:spPr>
        <p:txBody>
          <a:bodyPr wrap="square">
            <a:spAutoFit/>
          </a:bodyPr>
          <a:lstStyle/>
          <a:p>
            <a:r>
              <a:rPr lang="en-US" sz="2800" dirty="0">
                <a:effectLst/>
                <a:latin typeface="Comic Sans MS" panose="030F0902030302020204" pitchFamily="66" charset="0"/>
              </a:rPr>
              <a:t>Original Content Similarity Analysis </a:t>
            </a:r>
          </a:p>
        </p:txBody>
      </p:sp>
      <p:pic>
        <p:nvPicPr>
          <p:cNvPr id="4" name="Picture 3">
            <a:extLst>
              <a:ext uri="{FF2B5EF4-FFF2-40B4-BE49-F238E27FC236}">
                <a16:creationId xmlns:a16="http://schemas.microsoft.com/office/drawing/2014/main" id="{48A3FAB0-0704-3970-8ACC-57FAB5B96AEE}"/>
              </a:ext>
            </a:extLst>
          </p:cNvPr>
          <p:cNvPicPr>
            <a:picLocks noChangeAspect="1"/>
          </p:cNvPicPr>
          <p:nvPr/>
        </p:nvPicPr>
        <p:blipFill>
          <a:blip r:embed="rId2"/>
          <a:stretch>
            <a:fillRect/>
          </a:stretch>
        </p:blipFill>
        <p:spPr>
          <a:xfrm>
            <a:off x="435015" y="3228494"/>
            <a:ext cx="3314045" cy="2627980"/>
          </a:xfrm>
          <a:prstGeom prst="rect">
            <a:avLst/>
          </a:prstGeom>
        </p:spPr>
      </p:pic>
      <p:pic>
        <p:nvPicPr>
          <p:cNvPr id="5" name="Picture 4">
            <a:extLst>
              <a:ext uri="{FF2B5EF4-FFF2-40B4-BE49-F238E27FC236}">
                <a16:creationId xmlns:a16="http://schemas.microsoft.com/office/drawing/2014/main" id="{96B3327F-AC10-70E2-0500-6E8B9B96A3DC}"/>
              </a:ext>
            </a:extLst>
          </p:cNvPr>
          <p:cNvPicPr>
            <a:picLocks noChangeAspect="1"/>
          </p:cNvPicPr>
          <p:nvPr/>
        </p:nvPicPr>
        <p:blipFill>
          <a:blip r:embed="rId3"/>
          <a:stretch>
            <a:fillRect/>
          </a:stretch>
        </p:blipFill>
        <p:spPr>
          <a:xfrm>
            <a:off x="4457852" y="3181566"/>
            <a:ext cx="3314045" cy="2674908"/>
          </a:xfrm>
          <a:prstGeom prst="rect">
            <a:avLst/>
          </a:prstGeom>
        </p:spPr>
      </p:pic>
      <p:pic>
        <p:nvPicPr>
          <p:cNvPr id="9" name="Picture 8">
            <a:extLst>
              <a:ext uri="{FF2B5EF4-FFF2-40B4-BE49-F238E27FC236}">
                <a16:creationId xmlns:a16="http://schemas.microsoft.com/office/drawing/2014/main" id="{EB9F47C9-346A-8F49-DB10-4C7F188C0460}"/>
              </a:ext>
            </a:extLst>
          </p:cNvPr>
          <p:cNvPicPr>
            <a:picLocks noChangeAspect="1"/>
          </p:cNvPicPr>
          <p:nvPr/>
        </p:nvPicPr>
        <p:blipFill>
          <a:blip r:embed="rId4"/>
          <a:stretch>
            <a:fillRect/>
          </a:stretch>
        </p:blipFill>
        <p:spPr>
          <a:xfrm>
            <a:off x="8422550" y="3181567"/>
            <a:ext cx="3314045" cy="2674908"/>
          </a:xfrm>
          <a:prstGeom prst="rect">
            <a:avLst/>
          </a:prstGeom>
        </p:spPr>
      </p:pic>
      <p:pic>
        <p:nvPicPr>
          <p:cNvPr id="14" name="Picture 6" descr="Twitter Logo, Twitter Symbol, Meaning, History and Evolution">
            <a:extLst>
              <a:ext uri="{FF2B5EF4-FFF2-40B4-BE49-F238E27FC236}">
                <a16:creationId xmlns:a16="http://schemas.microsoft.com/office/drawing/2014/main" id="{07737CF0-A1B5-2833-2362-EE217C7D37C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D3F43E6A-CFA0-172F-5A35-6DA89EF614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7270" y="486443"/>
            <a:ext cx="298622" cy="29862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2CD561F-5B94-B3FE-FCC4-710E9172A490}"/>
              </a:ext>
            </a:extLst>
          </p:cNvPr>
          <p:cNvSpPr txBox="1"/>
          <p:nvPr/>
        </p:nvSpPr>
        <p:spPr>
          <a:xfrm>
            <a:off x="435015" y="1179493"/>
            <a:ext cx="8182980" cy="646331"/>
          </a:xfrm>
          <a:prstGeom prst="rect">
            <a:avLst/>
          </a:prstGeom>
          <a:noFill/>
        </p:spPr>
        <p:txBody>
          <a:bodyPr wrap="square">
            <a:spAutoFit/>
          </a:bodyPr>
          <a:lstStyle/>
          <a:p>
            <a:r>
              <a:rPr lang="en-US" sz="1800" dirty="0">
                <a:effectLst/>
                <a:latin typeface="HelveticaNeue" panose="02000503000000020004" pitchFamily="2" charset="0"/>
              </a:rPr>
              <a:t>All organizations/types had a higher percentage of unique tweets which verified that this is original content. </a:t>
            </a:r>
            <a:endParaRPr lang="en-US" dirty="0">
              <a:effectLst/>
            </a:endParaRPr>
          </a:p>
        </p:txBody>
      </p:sp>
      <p:sp>
        <p:nvSpPr>
          <p:cNvPr id="20" name="TextBox 19">
            <a:extLst>
              <a:ext uri="{FF2B5EF4-FFF2-40B4-BE49-F238E27FC236}">
                <a16:creationId xmlns:a16="http://schemas.microsoft.com/office/drawing/2014/main" id="{30C30441-FD8A-A8AA-8D2B-6C3C9988A6DB}"/>
              </a:ext>
            </a:extLst>
          </p:cNvPr>
          <p:cNvSpPr txBox="1"/>
          <p:nvPr/>
        </p:nvSpPr>
        <p:spPr>
          <a:xfrm>
            <a:off x="402740" y="2107953"/>
            <a:ext cx="10834220" cy="646331"/>
          </a:xfrm>
          <a:prstGeom prst="rect">
            <a:avLst/>
          </a:prstGeom>
          <a:noFill/>
        </p:spPr>
        <p:txBody>
          <a:bodyPr wrap="square">
            <a:spAutoFit/>
          </a:bodyPr>
          <a:lstStyle/>
          <a:p>
            <a:r>
              <a:rPr lang="en-US" dirty="0">
                <a:effectLst/>
              </a:rPr>
              <a:t>News tweets had higher duplicates; this might be because lot of news channels provide the same information.</a:t>
            </a:r>
          </a:p>
          <a:p>
            <a:r>
              <a:rPr lang="en-US" dirty="0"/>
              <a:t>University and celebrity tweets had very low duplication. </a:t>
            </a:r>
            <a:endParaRPr lang="en-US" dirty="0">
              <a:effectLst/>
            </a:endParaRPr>
          </a:p>
        </p:txBody>
      </p:sp>
    </p:spTree>
    <p:extLst>
      <p:ext uri="{BB962C8B-B14F-4D97-AF65-F5344CB8AC3E}">
        <p14:creationId xmlns:p14="http://schemas.microsoft.com/office/powerpoint/2010/main" val="346328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BEEE86-8C67-2A39-1E90-EE7ABECC980D}"/>
              </a:ext>
            </a:extLst>
          </p:cNvPr>
          <p:cNvPicPr>
            <a:picLocks noChangeAspect="1"/>
          </p:cNvPicPr>
          <p:nvPr/>
        </p:nvPicPr>
        <p:blipFill>
          <a:blip r:embed="rId2"/>
          <a:stretch>
            <a:fillRect/>
          </a:stretch>
        </p:blipFill>
        <p:spPr>
          <a:xfrm>
            <a:off x="424253" y="3267630"/>
            <a:ext cx="3251709" cy="2624593"/>
          </a:xfrm>
          <a:prstGeom prst="rect">
            <a:avLst/>
          </a:prstGeom>
        </p:spPr>
      </p:pic>
      <p:pic>
        <p:nvPicPr>
          <p:cNvPr id="3" name="Picture 2">
            <a:extLst>
              <a:ext uri="{FF2B5EF4-FFF2-40B4-BE49-F238E27FC236}">
                <a16:creationId xmlns:a16="http://schemas.microsoft.com/office/drawing/2014/main" id="{CFB61BFC-5CEC-6775-31FF-7E5C7BD081B7}"/>
              </a:ext>
            </a:extLst>
          </p:cNvPr>
          <p:cNvPicPr>
            <a:picLocks noChangeAspect="1"/>
          </p:cNvPicPr>
          <p:nvPr/>
        </p:nvPicPr>
        <p:blipFill>
          <a:blip r:embed="rId3"/>
          <a:stretch>
            <a:fillRect/>
          </a:stretch>
        </p:blipFill>
        <p:spPr>
          <a:xfrm>
            <a:off x="4463227" y="3267630"/>
            <a:ext cx="3251709" cy="2624593"/>
          </a:xfrm>
          <a:prstGeom prst="rect">
            <a:avLst/>
          </a:prstGeom>
        </p:spPr>
      </p:pic>
      <p:pic>
        <p:nvPicPr>
          <p:cNvPr id="4" name="Picture 3">
            <a:extLst>
              <a:ext uri="{FF2B5EF4-FFF2-40B4-BE49-F238E27FC236}">
                <a16:creationId xmlns:a16="http://schemas.microsoft.com/office/drawing/2014/main" id="{78FD0CB4-53F9-D5ED-5E58-A028FA5E8229}"/>
              </a:ext>
            </a:extLst>
          </p:cNvPr>
          <p:cNvPicPr>
            <a:picLocks noChangeAspect="1"/>
          </p:cNvPicPr>
          <p:nvPr/>
        </p:nvPicPr>
        <p:blipFill>
          <a:blip r:embed="rId4"/>
          <a:stretch>
            <a:fillRect/>
          </a:stretch>
        </p:blipFill>
        <p:spPr>
          <a:xfrm>
            <a:off x="8371286" y="3267630"/>
            <a:ext cx="3396461" cy="2693334"/>
          </a:xfrm>
          <a:prstGeom prst="rect">
            <a:avLst/>
          </a:prstGeom>
        </p:spPr>
      </p:pic>
      <p:pic>
        <p:nvPicPr>
          <p:cNvPr id="5" name="Picture 6" descr="Twitter Logo, Twitter Symbol, Meaning, History and Evolution">
            <a:extLst>
              <a:ext uri="{FF2B5EF4-FFF2-40B4-BE49-F238E27FC236}">
                <a16:creationId xmlns:a16="http://schemas.microsoft.com/office/drawing/2014/main" id="{585F647F-84A0-C161-4E50-057DCD4E37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3A54F8-0AF6-5E9F-8B07-8AB9F22CBB79}"/>
              </a:ext>
            </a:extLst>
          </p:cNvPr>
          <p:cNvSpPr txBox="1"/>
          <p:nvPr/>
        </p:nvSpPr>
        <p:spPr>
          <a:xfrm>
            <a:off x="8073615" y="119566"/>
            <a:ext cx="6099586" cy="369332"/>
          </a:xfrm>
          <a:prstGeom prst="rect">
            <a:avLst/>
          </a:prstGeom>
          <a:noFill/>
        </p:spPr>
        <p:txBody>
          <a:bodyPr wrap="square">
            <a:spAutoFit/>
          </a:bodyPr>
          <a:lstStyle/>
          <a:p>
            <a:r>
              <a:rPr lang="en-US" sz="1800" dirty="0">
                <a:effectLst/>
                <a:latin typeface="Comic Sans MS" panose="030F0902030302020204" pitchFamily="66" charset="0"/>
              </a:rPr>
              <a:t>Original Content Similarity Analysis </a:t>
            </a:r>
          </a:p>
        </p:txBody>
      </p:sp>
      <p:sp>
        <p:nvSpPr>
          <p:cNvPr id="9" name="TextBox 8">
            <a:extLst>
              <a:ext uri="{FF2B5EF4-FFF2-40B4-BE49-F238E27FC236}">
                <a16:creationId xmlns:a16="http://schemas.microsoft.com/office/drawing/2014/main" id="{25773464-033A-D15B-D480-99060D8B9333}"/>
              </a:ext>
            </a:extLst>
          </p:cNvPr>
          <p:cNvSpPr txBox="1"/>
          <p:nvPr/>
        </p:nvSpPr>
        <p:spPr>
          <a:xfrm>
            <a:off x="638943" y="1278099"/>
            <a:ext cx="9430573" cy="1200329"/>
          </a:xfrm>
          <a:prstGeom prst="rect">
            <a:avLst/>
          </a:prstGeom>
          <a:noFill/>
        </p:spPr>
        <p:txBody>
          <a:bodyPr wrap="square">
            <a:spAutoFit/>
          </a:bodyPr>
          <a:lstStyle/>
          <a:p>
            <a:pPr marL="285750" indent="-285750">
              <a:buClr>
                <a:srgbClr val="00B0F0"/>
              </a:buClr>
              <a:buFont typeface="Arial" panose="020B0604020202020204" pitchFamily="34" charset="0"/>
              <a:buChar char="•"/>
            </a:pPr>
            <a:r>
              <a:rPr lang="en-US" dirty="0">
                <a:effectLst/>
              </a:rPr>
              <a:t>Influencer tweets also have high duplicates ; this tells us that  be because lot of influencers provide the same information.</a:t>
            </a:r>
          </a:p>
          <a:p>
            <a:pPr marL="285750" indent="-285750">
              <a:buClr>
                <a:srgbClr val="00B0F0"/>
              </a:buClr>
              <a:buFont typeface="Arial" panose="020B0604020202020204" pitchFamily="34" charset="0"/>
              <a:buChar char="•"/>
            </a:pPr>
            <a:r>
              <a:rPr lang="en-US" dirty="0">
                <a:effectLst/>
              </a:rPr>
              <a:t>Governments are local and this aligns that they have low duplication since the information they give might be specific to area. Schools also show very low duplication.</a:t>
            </a:r>
          </a:p>
        </p:txBody>
      </p:sp>
    </p:spTree>
    <p:extLst>
      <p:ext uri="{BB962C8B-B14F-4D97-AF65-F5344CB8AC3E}">
        <p14:creationId xmlns:p14="http://schemas.microsoft.com/office/powerpoint/2010/main" val="1395807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3ABC72-E8E9-0B98-25D1-527C903417AA}"/>
              </a:ext>
            </a:extLst>
          </p:cNvPr>
          <p:cNvSpPr txBox="1"/>
          <p:nvPr/>
        </p:nvSpPr>
        <p:spPr>
          <a:xfrm>
            <a:off x="401621" y="128656"/>
            <a:ext cx="6099586" cy="800219"/>
          </a:xfrm>
          <a:prstGeom prst="rect">
            <a:avLst/>
          </a:prstGeom>
          <a:noFill/>
        </p:spPr>
        <p:txBody>
          <a:bodyPr wrap="square">
            <a:spAutoFit/>
          </a:bodyPr>
          <a:lstStyle/>
          <a:p>
            <a:r>
              <a:rPr lang="en-US" b="1" dirty="0"/>
              <a:t> </a:t>
            </a:r>
            <a:endParaRPr lang="en-US" sz="2800" b="1" dirty="0">
              <a:latin typeface="Comic Sans MS" panose="030F0902030302020204" pitchFamily="66" charset="0"/>
            </a:endParaRPr>
          </a:p>
          <a:p>
            <a:r>
              <a:rPr lang="en-US" sz="2800" b="1" dirty="0">
                <a:latin typeface="Comic Sans MS" panose="030F0902030302020204" pitchFamily="66" charset="0"/>
              </a:rPr>
              <a:t>Conclusions and Recommendations</a:t>
            </a:r>
          </a:p>
        </p:txBody>
      </p:sp>
      <p:sp>
        <p:nvSpPr>
          <p:cNvPr id="9" name="TextBox 8">
            <a:extLst>
              <a:ext uri="{FF2B5EF4-FFF2-40B4-BE49-F238E27FC236}">
                <a16:creationId xmlns:a16="http://schemas.microsoft.com/office/drawing/2014/main" id="{FFA94223-A66E-0832-F104-9B0ABA65F19D}"/>
              </a:ext>
            </a:extLst>
          </p:cNvPr>
          <p:cNvSpPr txBox="1"/>
          <p:nvPr/>
        </p:nvSpPr>
        <p:spPr>
          <a:xfrm>
            <a:off x="446441" y="1332057"/>
            <a:ext cx="5384201" cy="4154984"/>
          </a:xfrm>
          <a:prstGeom prst="rect">
            <a:avLst/>
          </a:prstGeom>
          <a:noFill/>
        </p:spPr>
        <p:txBody>
          <a:bodyPr wrap="square">
            <a:spAutoFit/>
          </a:bodyPr>
          <a:lstStyle/>
          <a:p>
            <a:pPr algn="just"/>
            <a:r>
              <a:rPr lang="en-US" sz="1800" b="1" dirty="0">
                <a:effectLst/>
                <a:latin typeface="HelveticaNeue" panose="02000503000000020004" pitchFamily="2" charset="0"/>
              </a:rPr>
              <a:t>Conclusions: </a:t>
            </a:r>
          </a:p>
          <a:p>
            <a:pPr algn="just"/>
            <a:endParaRPr lang="en-US" b="1" dirty="0">
              <a:latin typeface="HelveticaNeue" panose="02000503000000020004" pitchFamily="2" charset="0"/>
            </a:endParaRPr>
          </a:p>
          <a:p>
            <a:pPr marL="285750" indent="-285750" algn="just">
              <a:buFont typeface="Arial" panose="020B0604020202020204" pitchFamily="34" charset="0"/>
              <a:buChar char="•"/>
            </a:pPr>
            <a:r>
              <a:rPr lang="en-US" sz="1600" dirty="0">
                <a:effectLst/>
              </a:rPr>
              <a:t>The majority of twitterers are non-verified and don’t belong to a credible organization. Even top twitterers by original tweet count and retweet count are made up of this group of users. </a:t>
            </a:r>
          </a:p>
          <a:p>
            <a:pPr marL="285750" indent="-285750" algn="just">
              <a:buFont typeface="Arial" panose="020B0604020202020204" pitchFamily="34" charset="0"/>
              <a:buChar char="•"/>
            </a:pPr>
            <a:r>
              <a:rPr lang="en-US" sz="1600" dirty="0">
                <a:effectLst/>
              </a:rPr>
              <a:t>By organization, “News” and “Influencers” have a big impact as their content is retweeted the most. </a:t>
            </a:r>
          </a:p>
          <a:p>
            <a:pPr marL="285750" indent="-285750" algn="just">
              <a:buFont typeface="Arial" panose="020B0604020202020204" pitchFamily="34" charset="0"/>
              <a:buChar char="•"/>
            </a:pPr>
            <a:r>
              <a:rPr lang="en-US" sz="1600" dirty="0">
                <a:effectLst/>
              </a:rPr>
              <a:t>Using Average Influence Score within each organization is a reliable way to find the most influential and credible twitterers regarding education trends. </a:t>
            </a:r>
          </a:p>
          <a:p>
            <a:pPr marL="285750" indent="-285750" algn="just">
              <a:buFont typeface="Arial" panose="020B0604020202020204" pitchFamily="34" charset="0"/>
              <a:buChar char="•"/>
            </a:pPr>
            <a:r>
              <a:rPr lang="en-US" sz="1600" dirty="0">
                <a:effectLst/>
              </a:rPr>
              <a:t>Similarity analysis shows duplicate content is not an indicator of unreliable information, but rather could be a sign that credible twitterers are sharing similar content. </a:t>
            </a:r>
          </a:p>
          <a:p>
            <a:pPr algn="just"/>
            <a:endParaRPr lang="en-US" sz="1800" dirty="0">
              <a:effectLst/>
              <a:latin typeface="ArialMT"/>
            </a:endParaRPr>
          </a:p>
          <a:p>
            <a:pPr algn="just"/>
            <a:endParaRPr lang="en-US" dirty="0">
              <a:effectLst/>
            </a:endParaRPr>
          </a:p>
        </p:txBody>
      </p:sp>
      <p:sp>
        <p:nvSpPr>
          <p:cNvPr id="11" name="TextBox 10">
            <a:extLst>
              <a:ext uri="{FF2B5EF4-FFF2-40B4-BE49-F238E27FC236}">
                <a16:creationId xmlns:a16="http://schemas.microsoft.com/office/drawing/2014/main" id="{EDE038CF-009D-CAE5-5F62-20B68BF924C7}"/>
              </a:ext>
            </a:extLst>
          </p:cNvPr>
          <p:cNvSpPr txBox="1"/>
          <p:nvPr/>
        </p:nvSpPr>
        <p:spPr>
          <a:xfrm>
            <a:off x="6361360" y="1351681"/>
            <a:ext cx="4996926" cy="4862870"/>
          </a:xfrm>
          <a:prstGeom prst="rect">
            <a:avLst/>
          </a:prstGeom>
          <a:noFill/>
        </p:spPr>
        <p:txBody>
          <a:bodyPr wrap="square">
            <a:spAutoFit/>
          </a:bodyPr>
          <a:lstStyle/>
          <a:p>
            <a:r>
              <a:rPr lang="en-US" sz="1800" b="1" dirty="0">
                <a:effectLst/>
                <a:latin typeface="HelveticaNeue" panose="02000503000000020004" pitchFamily="2" charset="0"/>
              </a:rPr>
              <a:t>Recommendations: </a:t>
            </a:r>
          </a:p>
          <a:p>
            <a:endParaRPr lang="en-US" b="1" dirty="0">
              <a:latin typeface="HelveticaNeue" panose="02000503000000020004" pitchFamily="2" charset="0"/>
            </a:endParaRPr>
          </a:p>
          <a:p>
            <a:pPr marL="285750" indent="-285750" algn="just">
              <a:buFont typeface="Arial" panose="020B0604020202020204" pitchFamily="34" charset="0"/>
              <a:buChar char="•"/>
            </a:pPr>
            <a:r>
              <a:rPr lang="en-US" sz="1600" dirty="0">
                <a:effectLst/>
              </a:rPr>
              <a:t>Twitter should de-prioritize non-verified users that don’t belong to a credible organization within the Twitter algorithm. </a:t>
            </a:r>
          </a:p>
          <a:p>
            <a:pPr marL="285750" indent="-285750" algn="just">
              <a:buFont typeface="Arial" panose="020B0604020202020204" pitchFamily="34" charset="0"/>
              <a:buChar char="•"/>
            </a:pPr>
            <a:r>
              <a:rPr lang="en-US" sz="1600" dirty="0">
                <a:effectLst/>
              </a:rPr>
              <a:t>Twitter should use an influence score combined with whether the user is a credible source based on their profile information and prioritize their tweets within the algorithm. </a:t>
            </a:r>
          </a:p>
          <a:p>
            <a:pPr marL="285750" indent="-285750" algn="just">
              <a:buFont typeface="Arial" panose="020B0604020202020204" pitchFamily="34" charset="0"/>
              <a:buChar char="•"/>
            </a:pPr>
            <a:r>
              <a:rPr lang="en-US" sz="1600" dirty="0">
                <a:effectLst/>
              </a:rPr>
              <a:t>Twitter could add badges to tweets from authors identified as credible educational Twitterers. </a:t>
            </a:r>
          </a:p>
          <a:p>
            <a:pPr marL="285750" indent="-285750" algn="just">
              <a:buFont typeface="Arial" panose="020B0604020202020204" pitchFamily="34" charset="0"/>
              <a:buChar char="•"/>
            </a:pPr>
            <a:r>
              <a:rPr lang="en-US" sz="1600" dirty="0">
                <a:effectLst/>
              </a:rPr>
              <a:t>While tweets are not a good indicator of cases worldwide, having education trending tweets by country could be something to analyze and a potential indicator at a more local- level. </a:t>
            </a:r>
          </a:p>
          <a:p>
            <a:pPr marL="285750" indent="-285750" algn="just">
              <a:buFont typeface="Arial" panose="020B0604020202020204" pitchFamily="34" charset="0"/>
              <a:buChar char="•"/>
            </a:pPr>
            <a:r>
              <a:rPr lang="en-US" sz="1600" dirty="0">
                <a:effectLst/>
              </a:rPr>
              <a:t>Twitter should not use similarity analysis as a means of determining if a tweet is credible since many credible organizations could share similar information. </a:t>
            </a:r>
          </a:p>
          <a:p>
            <a:endParaRPr lang="en-US" b="1" dirty="0">
              <a:effectLst/>
              <a:latin typeface="HelveticaNeue" panose="02000503000000020004" pitchFamily="2" charset="0"/>
            </a:endParaRPr>
          </a:p>
        </p:txBody>
      </p:sp>
      <p:pic>
        <p:nvPicPr>
          <p:cNvPr id="12" name="Picture 6" descr="Twitter Logo, Twitter Symbol, Meaning, History and Evolution">
            <a:extLst>
              <a:ext uri="{FF2B5EF4-FFF2-40B4-BE49-F238E27FC236}">
                <a16:creationId xmlns:a16="http://schemas.microsoft.com/office/drawing/2014/main" id="{09458B7E-41D2-34B8-9166-9B289108F4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FDDCB355-5D61-465E-399F-E02DC19C8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360" y="528765"/>
            <a:ext cx="298622" cy="2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53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29A00A-C8FC-F3AB-3B8E-2127D9867135}"/>
              </a:ext>
            </a:extLst>
          </p:cNvPr>
          <p:cNvSpPr txBox="1"/>
          <p:nvPr/>
        </p:nvSpPr>
        <p:spPr>
          <a:xfrm>
            <a:off x="359484" y="220451"/>
            <a:ext cx="2578100" cy="369332"/>
          </a:xfrm>
          <a:prstGeom prst="rect">
            <a:avLst/>
          </a:prstGeom>
          <a:noFill/>
        </p:spPr>
        <p:txBody>
          <a:bodyPr wrap="square">
            <a:spAutoFit/>
          </a:bodyPr>
          <a:lstStyle/>
          <a:p>
            <a:r>
              <a:rPr lang="en-US" dirty="0"/>
              <a:t> </a:t>
            </a:r>
          </a:p>
        </p:txBody>
      </p:sp>
      <p:sp>
        <p:nvSpPr>
          <p:cNvPr id="7" name="TextBox 6">
            <a:extLst>
              <a:ext uri="{FF2B5EF4-FFF2-40B4-BE49-F238E27FC236}">
                <a16:creationId xmlns:a16="http://schemas.microsoft.com/office/drawing/2014/main" id="{263619BF-3145-325F-5E95-A29185A762C2}"/>
              </a:ext>
            </a:extLst>
          </p:cNvPr>
          <p:cNvSpPr txBox="1"/>
          <p:nvPr/>
        </p:nvSpPr>
        <p:spPr>
          <a:xfrm>
            <a:off x="359484" y="882127"/>
            <a:ext cx="11473031" cy="5755422"/>
          </a:xfrm>
          <a:prstGeom prst="rect">
            <a:avLst/>
          </a:prstGeom>
          <a:noFill/>
        </p:spPr>
        <p:txBody>
          <a:bodyPr wrap="square">
            <a:spAutoFit/>
          </a:bodyPr>
          <a:lstStyle/>
          <a:p>
            <a:r>
              <a:rPr lang="en-US" sz="1600" dirty="0"/>
              <a:t>Methodology Details:</a:t>
            </a:r>
          </a:p>
          <a:p>
            <a:r>
              <a:rPr lang="en-US" sz="1600" u="sng" dirty="0"/>
              <a:t>Filtered tweets based on words </a:t>
            </a:r>
            <a:r>
              <a:rPr lang="en-US" sz="1600" dirty="0"/>
              <a:t>like Education, university, school, degree, book, public school, higher education, science, math, online learning, Secondary education, k12,curriculum, stem, textbook, science of learning, online learning, ai-driven learning, education trends, education platforms, homeschooling, hybrid-learning, k-12 cybersecurity, asynchronous learning, augmented &amp; virtual reality in the classroom, social-emotional learning, game-based learning</a:t>
            </a:r>
          </a:p>
          <a:p>
            <a:endParaRPr lang="en-US" sz="1600" dirty="0"/>
          </a:p>
          <a:p>
            <a:r>
              <a:rPr lang="en-US" sz="1600" u="sng" dirty="0"/>
              <a:t>Influence Score: </a:t>
            </a:r>
          </a:p>
          <a:p>
            <a:endParaRPr lang="en-US" sz="1600" dirty="0"/>
          </a:p>
          <a:p>
            <a:endParaRPr lang="en-US" sz="1600" dirty="0"/>
          </a:p>
          <a:p>
            <a:r>
              <a:rPr lang="en-US" sz="1600" dirty="0"/>
              <a:t>• Where tweets were original (</a:t>
            </a:r>
            <a:r>
              <a:rPr lang="en-US" sz="1600" dirty="0" err="1"/>
              <a:t>retweeted_status</a:t>
            </a:r>
            <a:r>
              <a:rPr lang="en-US" sz="1600" dirty="0"/>
              <a:t> = Null), influence score was multiplied by a factor of 3.</a:t>
            </a:r>
          </a:p>
          <a:p>
            <a:r>
              <a:rPr lang="en-US" sz="1600" dirty="0"/>
              <a:t>• Influential twitterers (Top 50%) were anyone with an average influence score above the median average score (</a:t>
            </a:r>
            <a:r>
              <a:rPr lang="en-US" sz="1600" b="0" i="0" dirty="0">
                <a:solidFill>
                  <a:srgbClr val="FFFFFF"/>
                </a:solidFill>
                <a:effectLst/>
              </a:rPr>
              <a:t>0.2017167381974249</a:t>
            </a:r>
            <a:r>
              <a:rPr lang="en-US" sz="1600" dirty="0"/>
              <a:t>).</a:t>
            </a:r>
          </a:p>
          <a:p>
            <a:r>
              <a:rPr lang="en-US" sz="1600" u="sng" dirty="0"/>
              <a:t>Organizations</a:t>
            </a:r>
          </a:p>
          <a:p>
            <a:r>
              <a:rPr lang="en-US" sz="1600" dirty="0"/>
              <a:t>• Looked for users based on names and descriptions with terms related to school, government, news, university, nonprofit organization.</a:t>
            </a:r>
          </a:p>
          <a:p>
            <a:r>
              <a:rPr lang="en-US" sz="1600" dirty="0"/>
              <a:t>• Used terms related to sports, acting, music and where follower count was above 30,000 for celebrity twitterers.</a:t>
            </a:r>
          </a:p>
          <a:p>
            <a:r>
              <a:rPr lang="en-US" sz="1600" dirty="0"/>
              <a:t>• For general social media influencers, used twitterers where follower count was above 10,000.</a:t>
            </a:r>
          </a:p>
          <a:p>
            <a:r>
              <a:rPr lang="en-US" sz="1600" dirty="0"/>
              <a:t>• Everyone else and non-verified twitterers went into the “Other” category.</a:t>
            </a:r>
          </a:p>
          <a:p>
            <a:r>
              <a:rPr lang="en-US" sz="1600" dirty="0"/>
              <a:t>Location Analysis</a:t>
            </a:r>
          </a:p>
          <a:p>
            <a:r>
              <a:rPr lang="en-US" sz="1600" dirty="0"/>
              <a:t>• For all tweets, visualized location of tweets by their coordinates.</a:t>
            </a:r>
          </a:p>
          <a:p>
            <a:r>
              <a:rPr lang="en-US" sz="1600" dirty="0"/>
              <a:t>• For tweet counts by top countries, the country variable was used. Every tweet does not have an assigned country, but the top counts are representative of the the top countries with the most twitterers (Statista) so the trend makes sense, but the counts are lower.</a:t>
            </a:r>
          </a:p>
          <a:p>
            <a:r>
              <a:rPr lang="en-US" sz="1600" dirty="0"/>
              <a:t>• </a:t>
            </a:r>
            <a:r>
              <a:rPr lang="en-US" sz="1600" u="sng" dirty="0"/>
              <a:t>Analyzed the Top 50% </a:t>
            </a:r>
            <a:r>
              <a:rPr lang="en-US" sz="1600" dirty="0"/>
              <a:t>of influential twitterers by original tweet count, retweet count, organization and influence score.</a:t>
            </a:r>
          </a:p>
          <a:p>
            <a:r>
              <a:rPr lang="en-US" sz="1600" dirty="0"/>
              <a:t>• </a:t>
            </a:r>
            <a:r>
              <a:rPr lang="en-US" sz="1600" u="sng" dirty="0"/>
              <a:t>Time Series Analysis </a:t>
            </a:r>
            <a:r>
              <a:rPr lang="en-US" sz="1600" dirty="0"/>
              <a:t>was conducted on all tweets by total count and by organization counts.</a:t>
            </a:r>
          </a:p>
          <a:p>
            <a:r>
              <a:rPr lang="en-US" sz="1600" dirty="0"/>
              <a:t>• </a:t>
            </a:r>
            <a:r>
              <a:rPr lang="en-US" sz="1600" u="sng" dirty="0"/>
              <a:t>Similarity Analysis </a:t>
            </a:r>
            <a:r>
              <a:rPr lang="en-US" sz="1600" dirty="0"/>
              <a:t>was conducted on original content by organization.</a:t>
            </a:r>
          </a:p>
        </p:txBody>
      </p:sp>
      <p:pic>
        <p:nvPicPr>
          <p:cNvPr id="3083" name="Picture 11" descr="page12image60738816">
            <a:extLst>
              <a:ext uri="{FF2B5EF4-FFF2-40B4-BE49-F238E27FC236}">
                <a16:creationId xmlns:a16="http://schemas.microsoft.com/office/drawing/2014/main" id="{B15EF62C-7076-7FC6-0E84-0A857B4FB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2225"/>
            <a:ext cx="17780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age12image60738608">
            <a:extLst>
              <a:ext uri="{FF2B5EF4-FFF2-40B4-BE49-F238E27FC236}">
                <a16:creationId xmlns:a16="http://schemas.microsoft.com/office/drawing/2014/main" id="{9432BF17-978B-0BF1-86BA-B42ACD58C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0" y="22225"/>
            <a:ext cx="2578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293F187-5917-59B8-A2ED-6126D2381E08}"/>
              </a:ext>
            </a:extLst>
          </p:cNvPr>
          <p:cNvPicPr>
            <a:picLocks noChangeAspect="1"/>
          </p:cNvPicPr>
          <p:nvPr/>
        </p:nvPicPr>
        <p:blipFill>
          <a:blip r:embed="rId4"/>
          <a:stretch>
            <a:fillRect/>
          </a:stretch>
        </p:blipFill>
        <p:spPr>
          <a:xfrm>
            <a:off x="1905000" y="2371725"/>
            <a:ext cx="5250173" cy="445136"/>
          </a:xfrm>
          <a:prstGeom prst="rect">
            <a:avLst/>
          </a:prstGeom>
        </p:spPr>
      </p:pic>
      <p:sp>
        <p:nvSpPr>
          <p:cNvPr id="12" name="TextBox 11">
            <a:extLst>
              <a:ext uri="{FF2B5EF4-FFF2-40B4-BE49-F238E27FC236}">
                <a16:creationId xmlns:a16="http://schemas.microsoft.com/office/drawing/2014/main" id="{F6011875-ADC1-A410-D8D6-98FA250D51F4}"/>
              </a:ext>
            </a:extLst>
          </p:cNvPr>
          <p:cNvSpPr txBox="1"/>
          <p:nvPr/>
        </p:nvSpPr>
        <p:spPr>
          <a:xfrm>
            <a:off x="359484" y="148676"/>
            <a:ext cx="2006302" cy="584775"/>
          </a:xfrm>
          <a:prstGeom prst="rect">
            <a:avLst/>
          </a:prstGeom>
          <a:noFill/>
        </p:spPr>
        <p:txBody>
          <a:bodyPr wrap="square">
            <a:spAutoFit/>
          </a:bodyPr>
          <a:lstStyle/>
          <a:p>
            <a:r>
              <a:rPr lang="en-US" sz="3200" b="1" dirty="0">
                <a:latin typeface="Comic Sans MS" panose="030F0902030302020204" pitchFamily="66" charset="0"/>
              </a:rPr>
              <a:t>Appendix</a:t>
            </a:r>
          </a:p>
        </p:txBody>
      </p:sp>
      <p:pic>
        <p:nvPicPr>
          <p:cNvPr id="13" name="Picture 6" descr="Twitter Logo, Twitter Symbol, Meaning, History and Evolution">
            <a:extLst>
              <a:ext uri="{FF2B5EF4-FFF2-40B4-BE49-F238E27FC236}">
                <a16:creationId xmlns:a16="http://schemas.microsoft.com/office/drawing/2014/main" id="{39160394-4C5F-A7AC-A349-AFEE9782F33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4FF6EBC-FFFE-0F5C-D728-09A393E4E4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6648" y="255806"/>
            <a:ext cx="298622" cy="2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154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61CF4F-FABF-A88E-93A7-505959BD2CF1}"/>
              </a:ext>
            </a:extLst>
          </p:cNvPr>
          <p:cNvSpPr txBox="1"/>
          <p:nvPr/>
        </p:nvSpPr>
        <p:spPr>
          <a:xfrm>
            <a:off x="537680" y="400690"/>
            <a:ext cx="6098058" cy="584775"/>
          </a:xfrm>
          <a:prstGeom prst="rect">
            <a:avLst/>
          </a:prstGeom>
          <a:noFill/>
        </p:spPr>
        <p:txBody>
          <a:bodyPr wrap="square">
            <a:spAutoFit/>
          </a:bodyPr>
          <a:lstStyle/>
          <a:p>
            <a:pPr algn="l"/>
            <a:r>
              <a:rPr lang="en-US" sz="3200" b="1" i="0" dirty="0">
                <a:effectLst/>
                <a:latin typeface="Comic Sans MS" panose="030F0902030302020204" pitchFamily="66" charset="0"/>
              </a:rPr>
              <a:t>Executive Summary</a:t>
            </a:r>
          </a:p>
        </p:txBody>
      </p:sp>
      <p:pic>
        <p:nvPicPr>
          <p:cNvPr id="3" name="Picture 6" descr="Twitter Logo, Twitter Symbol, Meaning, History and Evolution">
            <a:extLst>
              <a:ext uri="{FF2B5EF4-FFF2-40B4-BE49-F238E27FC236}">
                <a16:creationId xmlns:a16="http://schemas.microsoft.com/office/drawing/2014/main" id="{6C1DA1F5-4934-90BA-BC23-660506B77B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E153C12-FB98-F01C-C8BC-C4E2E0EE0A97}"/>
              </a:ext>
            </a:extLst>
          </p:cNvPr>
          <p:cNvSpPr txBox="1"/>
          <p:nvPr/>
        </p:nvSpPr>
        <p:spPr>
          <a:xfrm>
            <a:off x="327615" y="1471330"/>
            <a:ext cx="5527641" cy="2923877"/>
          </a:xfrm>
          <a:prstGeom prst="rect">
            <a:avLst/>
          </a:prstGeom>
          <a:noFill/>
        </p:spPr>
        <p:txBody>
          <a:bodyPr wrap="square" rtlCol="0">
            <a:spAutoFit/>
          </a:bodyPr>
          <a:lstStyle/>
          <a:p>
            <a:r>
              <a:rPr lang="en-US" sz="2400" dirty="0"/>
              <a:t>Data insights :</a:t>
            </a:r>
          </a:p>
          <a:p>
            <a:endParaRPr lang="en-US" sz="2000" dirty="0"/>
          </a:p>
          <a:p>
            <a:pPr marL="342900" indent="-342900">
              <a:buClr>
                <a:srgbClr val="00B0F0"/>
              </a:buClr>
              <a:buFont typeface="Arial" panose="020B0604020202020204" pitchFamily="34" charset="0"/>
              <a:buChar char="•"/>
            </a:pPr>
            <a:r>
              <a:rPr lang="en-US" sz="2000" b="1" dirty="0">
                <a:solidFill>
                  <a:srgbClr val="00B0F0"/>
                </a:solidFill>
              </a:rPr>
              <a:t>100 M+ </a:t>
            </a:r>
            <a:r>
              <a:rPr lang="en-US" sz="2000" dirty="0"/>
              <a:t>tweets were extracted for the study but were </a:t>
            </a:r>
            <a:r>
              <a:rPr lang="en-US" sz="2000" b="1" dirty="0">
                <a:solidFill>
                  <a:srgbClr val="00B0F0"/>
                </a:solidFill>
              </a:rPr>
              <a:t>filtered to 52 M+ </a:t>
            </a:r>
            <a:r>
              <a:rPr lang="en-US" sz="2000" dirty="0"/>
              <a:t>tweets based on words selected to capture trend in education.</a:t>
            </a:r>
          </a:p>
          <a:p>
            <a:pPr marL="342900" indent="-342900">
              <a:buClr>
                <a:srgbClr val="00B0F0"/>
              </a:buClr>
              <a:buFont typeface="Arial" panose="020B0604020202020204" pitchFamily="34" charset="0"/>
              <a:buChar char="•"/>
            </a:pPr>
            <a:r>
              <a:rPr lang="en-US" sz="2000" dirty="0"/>
              <a:t>M</a:t>
            </a:r>
            <a:r>
              <a:rPr lang="en-US" sz="2000" dirty="0">
                <a:effectLst/>
              </a:rPr>
              <a:t>ajority of twitterers and Top twitterers are </a:t>
            </a:r>
            <a:r>
              <a:rPr lang="en-US" sz="2000" b="1" dirty="0">
                <a:solidFill>
                  <a:srgbClr val="00B0F0"/>
                </a:solidFill>
                <a:effectLst/>
              </a:rPr>
              <a:t>non-verified</a:t>
            </a:r>
            <a:r>
              <a:rPr lang="en-US" sz="2000" b="1" dirty="0">
                <a:effectLst/>
              </a:rPr>
              <a:t> </a:t>
            </a:r>
            <a:r>
              <a:rPr lang="en-US" sz="2000" dirty="0">
                <a:effectLst/>
              </a:rPr>
              <a:t>and </a:t>
            </a:r>
            <a:r>
              <a:rPr lang="en-US" sz="2000" b="1" dirty="0">
                <a:solidFill>
                  <a:srgbClr val="00B0F0"/>
                </a:solidFill>
                <a:effectLst/>
              </a:rPr>
              <a:t>do not belong to a credible organization</a:t>
            </a:r>
            <a:r>
              <a:rPr lang="en-US" sz="2000" dirty="0">
                <a:effectLst/>
              </a:rPr>
              <a:t>, so all tweets should not be considered a reliable source of information.</a:t>
            </a:r>
          </a:p>
        </p:txBody>
      </p:sp>
      <p:sp>
        <p:nvSpPr>
          <p:cNvPr id="5" name="TextBox 4">
            <a:extLst>
              <a:ext uri="{FF2B5EF4-FFF2-40B4-BE49-F238E27FC236}">
                <a16:creationId xmlns:a16="http://schemas.microsoft.com/office/drawing/2014/main" id="{CD983D0D-A8A3-2373-C80F-B56BAC416739}"/>
              </a:ext>
            </a:extLst>
          </p:cNvPr>
          <p:cNvSpPr txBox="1"/>
          <p:nvPr/>
        </p:nvSpPr>
        <p:spPr>
          <a:xfrm>
            <a:off x="6004652" y="1471330"/>
            <a:ext cx="5314137" cy="5047536"/>
          </a:xfrm>
          <a:prstGeom prst="rect">
            <a:avLst/>
          </a:prstGeom>
          <a:noFill/>
        </p:spPr>
        <p:txBody>
          <a:bodyPr wrap="square" rtlCol="0">
            <a:spAutoFit/>
          </a:bodyPr>
          <a:lstStyle/>
          <a:p>
            <a:r>
              <a:rPr lang="en-US" sz="2400" dirty="0">
                <a:effectLst/>
              </a:rPr>
              <a:t>Key Initiatives: </a:t>
            </a:r>
          </a:p>
          <a:p>
            <a:endParaRPr lang="en-US" sz="2000" dirty="0">
              <a:effectLst/>
            </a:endParaRPr>
          </a:p>
          <a:p>
            <a:pPr marL="285750" indent="-285750">
              <a:buFont typeface="Arial" panose="020B0604020202020204" pitchFamily="34" charset="0"/>
              <a:buChar char="•"/>
            </a:pPr>
            <a:r>
              <a:rPr lang="en-US" sz="2000" b="1" dirty="0">
                <a:solidFill>
                  <a:srgbClr val="00B0F0"/>
                </a:solidFill>
                <a:effectLst/>
              </a:rPr>
              <a:t>De-prioritize tweets from non-verified </a:t>
            </a:r>
            <a:r>
              <a:rPr lang="en-US" sz="2000" b="1" dirty="0">
                <a:effectLst/>
              </a:rPr>
              <a:t>twitterers </a:t>
            </a:r>
            <a:r>
              <a:rPr lang="en-US" sz="2000" dirty="0">
                <a:effectLst/>
              </a:rPr>
              <a:t>that don’t belong to an established organization in the Twitter algorithm, while </a:t>
            </a:r>
            <a:r>
              <a:rPr lang="en-US" sz="2000" b="1" dirty="0">
                <a:solidFill>
                  <a:srgbClr val="00B0F0"/>
                </a:solidFill>
                <a:effectLst/>
              </a:rPr>
              <a:t>prioritizing those of influential and credible twitterers</a:t>
            </a:r>
            <a:r>
              <a:rPr lang="en-US" sz="2000" b="1" dirty="0">
                <a:effectLst/>
              </a:rPr>
              <a:t> </a:t>
            </a:r>
            <a:r>
              <a:rPr lang="en-US" sz="2000" dirty="0">
                <a:effectLst/>
              </a:rPr>
              <a:t>determined by their influence score and background based on their profile information. </a:t>
            </a:r>
          </a:p>
          <a:p>
            <a:pPr marL="285750" indent="-285750">
              <a:buFont typeface="Arial" panose="020B0604020202020204" pitchFamily="34" charset="0"/>
              <a:buChar char="•"/>
            </a:pPr>
            <a:r>
              <a:rPr lang="en-US" sz="2000" b="1" dirty="0">
                <a:solidFill>
                  <a:srgbClr val="00B0F0"/>
                </a:solidFill>
                <a:effectLst/>
              </a:rPr>
              <a:t>Add badges </a:t>
            </a:r>
            <a:r>
              <a:rPr lang="en-US" sz="2000" dirty="0">
                <a:effectLst/>
              </a:rPr>
              <a:t>to tweets by credible twitterers so users know what information to trust. </a:t>
            </a:r>
          </a:p>
          <a:p>
            <a:pPr marL="285750" indent="-285750">
              <a:buFont typeface="Arial" panose="020B0604020202020204" pitchFamily="34" charset="0"/>
              <a:buChar char="•"/>
            </a:pPr>
            <a:r>
              <a:rPr lang="en-US" sz="2000" b="1" dirty="0">
                <a:solidFill>
                  <a:srgbClr val="00B0F0"/>
                </a:solidFill>
                <a:effectLst/>
              </a:rPr>
              <a:t>Analyze Trending tweets by country </a:t>
            </a:r>
            <a:r>
              <a:rPr lang="en-US" sz="2000" dirty="0">
                <a:effectLst/>
              </a:rPr>
              <a:t>or location to better understand if there is a correlation between education tweets and trends and progress in education. </a:t>
            </a:r>
          </a:p>
          <a:p>
            <a:endParaRPr lang="en-US" dirty="0"/>
          </a:p>
        </p:txBody>
      </p:sp>
      <p:pic>
        <p:nvPicPr>
          <p:cNvPr id="5122" name="Picture 2">
            <a:extLst>
              <a:ext uri="{FF2B5EF4-FFF2-40B4-BE49-F238E27FC236}">
                <a16:creationId xmlns:a16="http://schemas.microsoft.com/office/drawing/2014/main" id="{0B3DF726-53BD-E9D7-AD66-ECCA88567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367" y="543766"/>
            <a:ext cx="298622" cy="29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1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Twitter Logo, Twitter Symbol, Meaning, History and Evolution">
            <a:extLst>
              <a:ext uri="{FF2B5EF4-FFF2-40B4-BE49-F238E27FC236}">
                <a16:creationId xmlns:a16="http://schemas.microsoft.com/office/drawing/2014/main" id="{F633B546-F416-97C6-1A77-C213026BB4E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D2F86CB-6EE1-7D9C-D285-CA2672169EF4}"/>
              </a:ext>
            </a:extLst>
          </p:cNvPr>
          <p:cNvSpPr txBox="1"/>
          <p:nvPr/>
        </p:nvSpPr>
        <p:spPr>
          <a:xfrm>
            <a:off x="504890" y="257609"/>
            <a:ext cx="6098058" cy="584775"/>
          </a:xfrm>
          <a:prstGeom prst="rect">
            <a:avLst/>
          </a:prstGeom>
          <a:noFill/>
        </p:spPr>
        <p:txBody>
          <a:bodyPr wrap="square">
            <a:spAutoFit/>
          </a:bodyPr>
          <a:lstStyle/>
          <a:p>
            <a:r>
              <a:rPr lang="en-US" sz="3200" dirty="0">
                <a:effectLst/>
                <a:latin typeface="Comic Sans MS" panose="030F0902030302020204" pitchFamily="66" charset="0"/>
              </a:rPr>
              <a:t>Methodology  </a:t>
            </a:r>
          </a:p>
        </p:txBody>
      </p:sp>
      <p:pic>
        <p:nvPicPr>
          <p:cNvPr id="6" name="Picture 2">
            <a:extLst>
              <a:ext uri="{FF2B5EF4-FFF2-40B4-BE49-F238E27FC236}">
                <a16:creationId xmlns:a16="http://schemas.microsoft.com/office/drawing/2014/main" id="{344CBD8C-F0A9-83B0-E95C-2990089DA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297" y="400685"/>
            <a:ext cx="298622" cy="298622"/>
          </a:xfrm>
          <a:prstGeom prst="rect">
            <a:avLst/>
          </a:prstGeom>
          <a:noFill/>
          <a:extLst>
            <a:ext uri="{909E8E84-426E-40DD-AFC4-6F175D3DCCD1}">
              <a14:hiddenFill xmlns:a14="http://schemas.microsoft.com/office/drawing/2010/main">
                <a:solidFill>
                  <a:srgbClr val="FFFFFF"/>
                </a:solidFill>
              </a14:hiddenFill>
            </a:ext>
          </a:extLst>
        </p:spPr>
      </p:pic>
      <p:sp>
        <p:nvSpPr>
          <p:cNvPr id="14" name="Notched Right Arrow 13">
            <a:extLst>
              <a:ext uri="{FF2B5EF4-FFF2-40B4-BE49-F238E27FC236}">
                <a16:creationId xmlns:a16="http://schemas.microsoft.com/office/drawing/2014/main" id="{03B6E47C-C7AF-F481-7B95-7E1E4D6715CA}"/>
              </a:ext>
            </a:extLst>
          </p:cNvPr>
          <p:cNvSpPr/>
          <p:nvPr/>
        </p:nvSpPr>
        <p:spPr>
          <a:xfrm>
            <a:off x="534843" y="3456115"/>
            <a:ext cx="2422213" cy="4826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Notched Right Arrow 14">
            <a:extLst>
              <a:ext uri="{FF2B5EF4-FFF2-40B4-BE49-F238E27FC236}">
                <a16:creationId xmlns:a16="http://schemas.microsoft.com/office/drawing/2014/main" id="{178656D0-3776-C9F7-B593-E1BD94EE564D}"/>
              </a:ext>
            </a:extLst>
          </p:cNvPr>
          <p:cNvSpPr/>
          <p:nvPr/>
        </p:nvSpPr>
        <p:spPr>
          <a:xfrm>
            <a:off x="3468090" y="3384906"/>
            <a:ext cx="1183170" cy="4826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Notched Right Arrow 15">
            <a:extLst>
              <a:ext uri="{FF2B5EF4-FFF2-40B4-BE49-F238E27FC236}">
                <a16:creationId xmlns:a16="http://schemas.microsoft.com/office/drawing/2014/main" id="{35873FCD-5FD4-A596-2F09-38D8BE1E4907}"/>
              </a:ext>
            </a:extLst>
          </p:cNvPr>
          <p:cNvSpPr/>
          <p:nvPr/>
        </p:nvSpPr>
        <p:spPr>
          <a:xfrm>
            <a:off x="4983679" y="3373566"/>
            <a:ext cx="1183170" cy="4826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Notched Right Arrow 16">
            <a:extLst>
              <a:ext uri="{FF2B5EF4-FFF2-40B4-BE49-F238E27FC236}">
                <a16:creationId xmlns:a16="http://schemas.microsoft.com/office/drawing/2014/main" id="{4024E104-AE3E-06AC-A240-668941AAAE40}"/>
              </a:ext>
            </a:extLst>
          </p:cNvPr>
          <p:cNvSpPr/>
          <p:nvPr/>
        </p:nvSpPr>
        <p:spPr>
          <a:xfrm>
            <a:off x="6624145" y="3373566"/>
            <a:ext cx="2550357" cy="4826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Notched Right Arrow 18">
            <a:extLst>
              <a:ext uri="{FF2B5EF4-FFF2-40B4-BE49-F238E27FC236}">
                <a16:creationId xmlns:a16="http://schemas.microsoft.com/office/drawing/2014/main" id="{37763889-BADF-ADE0-8833-4FCC587139E7}"/>
              </a:ext>
            </a:extLst>
          </p:cNvPr>
          <p:cNvSpPr/>
          <p:nvPr/>
        </p:nvSpPr>
        <p:spPr>
          <a:xfrm>
            <a:off x="9631798" y="3393069"/>
            <a:ext cx="2153801" cy="482601"/>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Books with solid fill">
            <a:extLst>
              <a:ext uri="{FF2B5EF4-FFF2-40B4-BE49-F238E27FC236}">
                <a16:creationId xmlns:a16="http://schemas.microsoft.com/office/drawing/2014/main" id="{1385D1C8-7ED5-B28F-C0DC-301E6619EB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527" y="2951174"/>
            <a:ext cx="1334421" cy="1334421"/>
          </a:xfrm>
          <a:prstGeom prst="rect">
            <a:avLst/>
          </a:prstGeom>
        </p:spPr>
      </p:pic>
      <p:pic>
        <p:nvPicPr>
          <p:cNvPr id="6148" name="Picture 4" descr="page3image26424320">
            <a:extLst>
              <a:ext uri="{FF2B5EF4-FFF2-40B4-BE49-F238E27FC236}">
                <a16:creationId xmlns:a16="http://schemas.microsoft.com/office/drawing/2014/main" id="{8C90E059-83BE-880E-3EB7-E43B72E10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8192" y="3055815"/>
            <a:ext cx="1066601" cy="11437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age3image26415376">
            <a:extLst>
              <a:ext uri="{FF2B5EF4-FFF2-40B4-BE49-F238E27FC236}">
                <a16:creationId xmlns:a16="http://schemas.microsoft.com/office/drawing/2014/main" id="{13B02AD6-0374-C5C3-DB36-ADE0E7C1FF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1169" y="3056010"/>
            <a:ext cx="1127182" cy="1127182"/>
          </a:xfrm>
          <a:prstGeom prst="rect">
            <a:avLst/>
          </a:prstGeom>
          <a:solidFill>
            <a:schemeClr val="tx1"/>
          </a:solidFill>
        </p:spPr>
      </p:pic>
      <p:pic>
        <p:nvPicPr>
          <p:cNvPr id="6152" name="Picture 8" descr="Standards Framework - National School Library Standards">
            <a:extLst>
              <a:ext uri="{FF2B5EF4-FFF2-40B4-BE49-F238E27FC236}">
                <a16:creationId xmlns:a16="http://schemas.microsoft.com/office/drawing/2014/main" id="{880F5B69-6BDB-30B5-A733-2F593BD31A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92703" y="3007271"/>
            <a:ext cx="1393993" cy="1192249"/>
          </a:xfrm>
          <a:prstGeom prst="rect">
            <a:avLst/>
          </a:prstGeom>
          <a:solidFill>
            <a:schemeClr val="bg1"/>
          </a:solidFill>
        </p:spPr>
      </p:pic>
      <p:pic>
        <p:nvPicPr>
          <p:cNvPr id="6153" name="Picture 9" descr="page3image26411632">
            <a:extLst>
              <a:ext uri="{FF2B5EF4-FFF2-40B4-BE49-F238E27FC236}">
                <a16:creationId xmlns:a16="http://schemas.microsoft.com/office/drawing/2014/main" id="{183A6D7C-9B94-623F-15E1-CB3E52C8AF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3944" y="3038477"/>
            <a:ext cx="1066601" cy="1066601"/>
          </a:xfrm>
          <a:prstGeom prst="rect">
            <a:avLst/>
          </a:prstGeom>
          <a:solidFill>
            <a:schemeClr val="tx1"/>
          </a:solidFill>
        </p:spPr>
      </p:pic>
      <p:pic>
        <p:nvPicPr>
          <p:cNvPr id="6154" name="Picture 10" descr="page3image26422864">
            <a:extLst>
              <a:ext uri="{FF2B5EF4-FFF2-40B4-BE49-F238E27FC236}">
                <a16:creationId xmlns:a16="http://schemas.microsoft.com/office/drawing/2014/main" id="{A9DFC19F-702A-728A-4EF0-92C7BA62D3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31630" y="3007272"/>
            <a:ext cx="1146270" cy="1146270"/>
          </a:xfrm>
          <a:prstGeom prst="rect">
            <a:avLst/>
          </a:prstGeom>
          <a:solidFill>
            <a:schemeClr val="tx1"/>
          </a:solidFill>
        </p:spPr>
      </p:pic>
      <p:pic>
        <p:nvPicPr>
          <p:cNvPr id="6155" name="Picture 11" descr="page3image26419328">
            <a:extLst>
              <a:ext uri="{FF2B5EF4-FFF2-40B4-BE49-F238E27FC236}">
                <a16:creationId xmlns:a16="http://schemas.microsoft.com/office/drawing/2014/main" id="{8A6EB78F-17DF-4E21-5F40-17B0037201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9314" y="3038477"/>
            <a:ext cx="1199926" cy="106660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0840231D-4B40-3B0A-9242-2DAA7DB3F64D}"/>
              </a:ext>
            </a:extLst>
          </p:cNvPr>
          <p:cNvCxnSpPr>
            <a:stCxn id="21" idx="2"/>
          </p:cNvCxnSpPr>
          <p:nvPr/>
        </p:nvCxnSpPr>
        <p:spPr>
          <a:xfrm flipH="1">
            <a:off x="1480457" y="4285595"/>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8AFB63-F417-4807-2566-495B6D91483C}"/>
              </a:ext>
            </a:extLst>
          </p:cNvPr>
          <p:cNvCxnSpPr/>
          <p:nvPr/>
        </p:nvCxnSpPr>
        <p:spPr>
          <a:xfrm flipH="1">
            <a:off x="3051479" y="2275366"/>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4C7925-0BC7-6F7A-FD46-CE8FFA5D633D}"/>
              </a:ext>
            </a:extLst>
          </p:cNvPr>
          <p:cNvCxnSpPr/>
          <p:nvPr/>
        </p:nvCxnSpPr>
        <p:spPr>
          <a:xfrm flipH="1">
            <a:off x="4638211" y="4496973"/>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60E250-D323-2FA3-0DB8-6FA288D6604B}"/>
              </a:ext>
            </a:extLst>
          </p:cNvPr>
          <p:cNvCxnSpPr/>
          <p:nvPr/>
        </p:nvCxnSpPr>
        <p:spPr>
          <a:xfrm flipH="1">
            <a:off x="6189699" y="2275366"/>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3367EB-A889-D524-721E-B027077ACC77}"/>
              </a:ext>
            </a:extLst>
          </p:cNvPr>
          <p:cNvCxnSpPr/>
          <p:nvPr/>
        </p:nvCxnSpPr>
        <p:spPr>
          <a:xfrm flipH="1">
            <a:off x="7803963" y="4360843"/>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52DB40-E5F9-7EEB-1386-28C868D53664}"/>
              </a:ext>
            </a:extLst>
          </p:cNvPr>
          <p:cNvCxnSpPr/>
          <p:nvPr/>
        </p:nvCxnSpPr>
        <p:spPr>
          <a:xfrm flipH="1">
            <a:off x="9265221" y="2250954"/>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8ABF44-8284-7273-A540-DC6AA0E88051}"/>
              </a:ext>
            </a:extLst>
          </p:cNvPr>
          <p:cNvCxnSpPr/>
          <p:nvPr/>
        </p:nvCxnSpPr>
        <p:spPr>
          <a:xfrm flipH="1">
            <a:off x="10800946" y="4261467"/>
            <a:ext cx="3281" cy="547662"/>
          </a:xfrm>
          <a:prstGeom prst="line">
            <a:avLst/>
          </a:prstGeom>
          <a:ln w="412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EC65D5F-B8DC-9D6E-72DF-2E4F3599692C}"/>
              </a:ext>
            </a:extLst>
          </p:cNvPr>
          <p:cNvSpPr txBox="1"/>
          <p:nvPr/>
        </p:nvSpPr>
        <p:spPr>
          <a:xfrm>
            <a:off x="386390" y="5023784"/>
            <a:ext cx="2178700" cy="923330"/>
          </a:xfrm>
          <a:prstGeom prst="rect">
            <a:avLst/>
          </a:prstGeom>
          <a:noFill/>
        </p:spPr>
        <p:txBody>
          <a:bodyPr wrap="square">
            <a:spAutoFit/>
          </a:bodyPr>
          <a:lstStyle/>
          <a:p>
            <a:pPr algn="ctr"/>
            <a:r>
              <a:rPr lang="en-US" dirty="0"/>
              <a:t>Tweets related to trends in education were filtered  </a:t>
            </a:r>
          </a:p>
        </p:txBody>
      </p:sp>
      <p:sp>
        <p:nvSpPr>
          <p:cNvPr id="35" name="TextBox 34">
            <a:extLst>
              <a:ext uri="{FF2B5EF4-FFF2-40B4-BE49-F238E27FC236}">
                <a16:creationId xmlns:a16="http://schemas.microsoft.com/office/drawing/2014/main" id="{0EB60B30-F690-15C2-4324-0AD97F6D057B}"/>
              </a:ext>
            </a:extLst>
          </p:cNvPr>
          <p:cNvSpPr txBox="1"/>
          <p:nvPr/>
        </p:nvSpPr>
        <p:spPr>
          <a:xfrm>
            <a:off x="1763124" y="1343978"/>
            <a:ext cx="2576710" cy="923330"/>
          </a:xfrm>
          <a:prstGeom prst="rect">
            <a:avLst/>
          </a:prstGeom>
          <a:noFill/>
        </p:spPr>
        <p:txBody>
          <a:bodyPr wrap="square">
            <a:spAutoFit/>
          </a:bodyPr>
          <a:lstStyle/>
          <a:p>
            <a:pPr algn="ctr"/>
            <a:r>
              <a:rPr lang="en-US" sz="1800" dirty="0">
                <a:effectLst/>
                <a:latin typeface="HelveticaNeue" panose="02000503000000020004" pitchFamily="2" charset="0"/>
              </a:rPr>
              <a:t>Explore variables and remove or fill in Nulls/NAs </a:t>
            </a:r>
            <a:endParaRPr lang="en-US" dirty="0">
              <a:effectLst/>
            </a:endParaRPr>
          </a:p>
        </p:txBody>
      </p:sp>
      <p:sp>
        <p:nvSpPr>
          <p:cNvPr id="37" name="TextBox 36">
            <a:extLst>
              <a:ext uri="{FF2B5EF4-FFF2-40B4-BE49-F238E27FC236}">
                <a16:creationId xmlns:a16="http://schemas.microsoft.com/office/drawing/2014/main" id="{F8F8D891-8E17-4D69-4266-4043C1D55C05}"/>
              </a:ext>
            </a:extLst>
          </p:cNvPr>
          <p:cNvSpPr txBox="1"/>
          <p:nvPr/>
        </p:nvSpPr>
        <p:spPr>
          <a:xfrm>
            <a:off x="3450091" y="5123327"/>
            <a:ext cx="2351004" cy="923330"/>
          </a:xfrm>
          <a:prstGeom prst="rect">
            <a:avLst/>
          </a:prstGeom>
          <a:noFill/>
        </p:spPr>
        <p:txBody>
          <a:bodyPr wrap="square">
            <a:spAutoFit/>
          </a:bodyPr>
          <a:lstStyle/>
          <a:p>
            <a:pPr algn="ctr"/>
            <a:r>
              <a:rPr lang="en-US" dirty="0"/>
              <a:t>Verified users were </a:t>
            </a:r>
          </a:p>
          <a:p>
            <a:pPr algn="ctr"/>
            <a:r>
              <a:rPr lang="en-US" dirty="0"/>
              <a:t>given Influence rating</a:t>
            </a:r>
          </a:p>
          <a:p>
            <a:pPr algn="ctr"/>
            <a:r>
              <a:rPr lang="en-US" dirty="0"/>
              <a:t> based on formula</a:t>
            </a:r>
          </a:p>
        </p:txBody>
      </p:sp>
      <p:sp>
        <p:nvSpPr>
          <p:cNvPr id="39" name="TextBox 38">
            <a:extLst>
              <a:ext uri="{FF2B5EF4-FFF2-40B4-BE49-F238E27FC236}">
                <a16:creationId xmlns:a16="http://schemas.microsoft.com/office/drawing/2014/main" id="{422C01EB-A683-6684-5707-ECEB3DA0D1B6}"/>
              </a:ext>
            </a:extLst>
          </p:cNvPr>
          <p:cNvSpPr txBox="1"/>
          <p:nvPr/>
        </p:nvSpPr>
        <p:spPr>
          <a:xfrm>
            <a:off x="4675684" y="1208678"/>
            <a:ext cx="3028029" cy="923330"/>
          </a:xfrm>
          <a:prstGeom prst="rect">
            <a:avLst/>
          </a:prstGeom>
          <a:noFill/>
        </p:spPr>
        <p:txBody>
          <a:bodyPr wrap="square">
            <a:spAutoFit/>
          </a:bodyPr>
          <a:lstStyle/>
          <a:p>
            <a:pPr algn="ctr"/>
            <a:r>
              <a:rPr lang="en-US" dirty="0"/>
              <a:t>Tweets were grouped into </a:t>
            </a:r>
          </a:p>
          <a:p>
            <a:pPr algn="ctr"/>
            <a:r>
              <a:rPr lang="en-US" dirty="0"/>
              <a:t>organizations like university,</a:t>
            </a:r>
          </a:p>
          <a:p>
            <a:pPr algn="ctr"/>
            <a:r>
              <a:rPr lang="en-US" dirty="0"/>
              <a:t> news , etc.</a:t>
            </a:r>
          </a:p>
        </p:txBody>
      </p:sp>
      <p:sp>
        <p:nvSpPr>
          <p:cNvPr id="41" name="TextBox 40">
            <a:extLst>
              <a:ext uri="{FF2B5EF4-FFF2-40B4-BE49-F238E27FC236}">
                <a16:creationId xmlns:a16="http://schemas.microsoft.com/office/drawing/2014/main" id="{9D79543F-7235-9B73-8922-A572FE03B446}"/>
              </a:ext>
            </a:extLst>
          </p:cNvPr>
          <p:cNvSpPr txBox="1"/>
          <p:nvPr/>
        </p:nvSpPr>
        <p:spPr>
          <a:xfrm>
            <a:off x="6036446" y="4956790"/>
            <a:ext cx="3535034" cy="923330"/>
          </a:xfrm>
          <a:prstGeom prst="rect">
            <a:avLst/>
          </a:prstGeom>
          <a:noFill/>
        </p:spPr>
        <p:txBody>
          <a:bodyPr wrap="square">
            <a:spAutoFit/>
          </a:bodyPr>
          <a:lstStyle/>
          <a:p>
            <a:pPr algn="ctr"/>
            <a:r>
              <a:rPr lang="en-US" sz="1800" dirty="0">
                <a:effectLst/>
              </a:rPr>
              <a:t>Analyze where twitterers are</a:t>
            </a:r>
          </a:p>
          <a:p>
            <a:pPr algn="ctr"/>
            <a:r>
              <a:rPr lang="en-US" sz="1800" dirty="0">
                <a:effectLst/>
              </a:rPr>
              <a:t> who they are and </a:t>
            </a:r>
          </a:p>
          <a:p>
            <a:pPr algn="ctr"/>
            <a:r>
              <a:rPr lang="en-US" sz="1800" dirty="0">
                <a:effectLst/>
              </a:rPr>
              <a:t>when they tweet </a:t>
            </a:r>
            <a:endParaRPr lang="en-US" dirty="0">
              <a:effectLst/>
            </a:endParaRPr>
          </a:p>
        </p:txBody>
      </p:sp>
      <p:sp>
        <p:nvSpPr>
          <p:cNvPr id="43" name="TextBox 42">
            <a:extLst>
              <a:ext uri="{FF2B5EF4-FFF2-40B4-BE49-F238E27FC236}">
                <a16:creationId xmlns:a16="http://schemas.microsoft.com/office/drawing/2014/main" id="{4E214439-8B7E-A85E-309E-9A36B23BA46F}"/>
              </a:ext>
            </a:extLst>
          </p:cNvPr>
          <p:cNvSpPr txBox="1"/>
          <p:nvPr/>
        </p:nvSpPr>
        <p:spPr>
          <a:xfrm>
            <a:off x="7415391" y="1208678"/>
            <a:ext cx="3778747" cy="923330"/>
          </a:xfrm>
          <a:prstGeom prst="rect">
            <a:avLst/>
          </a:prstGeom>
          <a:noFill/>
        </p:spPr>
        <p:txBody>
          <a:bodyPr wrap="square">
            <a:spAutoFit/>
          </a:bodyPr>
          <a:lstStyle/>
          <a:p>
            <a:pPr algn="ctr"/>
            <a:r>
              <a:rPr lang="en-US" sz="1800" dirty="0">
                <a:effectLst/>
              </a:rPr>
              <a:t>Analyze top 50% of influential </a:t>
            </a:r>
          </a:p>
          <a:p>
            <a:pPr algn="ctr"/>
            <a:r>
              <a:rPr lang="en-US" sz="1800" dirty="0">
                <a:effectLst/>
              </a:rPr>
              <a:t>twitterers and what organizations </a:t>
            </a:r>
          </a:p>
          <a:p>
            <a:pPr algn="ctr"/>
            <a:r>
              <a:rPr lang="en-US" sz="1800" dirty="0">
                <a:effectLst/>
              </a:rPr>
              <a:t>they belong to </a:t>
            </a:r>
            <a:endParaRPr lang="en-US" dirty="0">
              <a:effectLst/>
            </a:endParaRPr>
          </a:p>
        </p:txBody>
      </p:sp>
      <p:sp>
        <p:nvSpPr>
          <p:cNvPr id="45" name="TextBox 44">
            <a:extLst>
              <a:ext uri="{FF2B5EF4-FFF2-40B4-BE49-F238E27FC236}">
                <a16:creationId xmlns:a16="http://schemas.microsoft.com/office/drawing/2014/main" id="{9668FCFC-FAE7-F35E-001B-176378BF374A}"/>
              </a:ext>
            </a:extLst>
          </p:cNvPr>
          <p:cNvSpPr txBox="1"/>
          <p:nvPr/>
        </p:nvSpPr>
        <p:spPr>
          <a:xfrm>
            <a:off x="7741277" y="4833257"/>
            <a:ext cx="6096000" cy="1200329"/>
          </a:xfrm>
          <a:prstGeom prst="rect">
            <a:avLst/>
          </a:prstGeom>
          <a:noFill/>
        </p:spPr>
        <p:txBody>
          <a:bodyPr wrap="square">
            <a:spAutoFit/>
          </a:bodyPr>
          <a:lstStyle/>
          <a:p>
            <a:pPr algn="ctr"/>
            <a:r>
              <a:rPr lang="en-US" sz="1800" dirty="0">
                <a:effectLst/>
              </a:rPr>
              <a:t>Analyze original tweets for</a:t>
            </a:r>
          </a:p>
          <a:p>
            <a:pPr algn="ctr"/>
            <a:r>
              <a:rPr lang="en-US" sz="1800" dirty="0">
                <a:effectLst/>
              </a:rPr>
              <a:t> duplication vs. </a:t>
            </a:r>
          </a:p>
          <a:p>
            <a:pPr algn="ctr"/>
            <a:r>
              <a:rPr lang="en-US" sz="1800" dirty="0">
                <a:effectLst/>
              </a:rPr>
              <a:t>uniqueness using</a:t>
            </a:r>
          </a:p>
          <a:p>
            <a:pPr algn="ctr"/>
            <a:r>
              <a:rPr lang="en-US" sz="1800" dirty="0">
                <a:effectLst/>
              </a:rPr>
              <a:t> LSH text similarity analysis </a:t>
            </a:r>
            <a:endParaRPr lang="en-US" dirty="0">
              <a:effectLst/>
            </a:endParaRPr>
          </a:p>
        </p:txBody>
      </p:sp>
      <p:sp>
        <p:nvSpPr>
          <p:cNvPr id="5" name="TextBox 4">
            <a:extLst>
              <a:ext uri="{FF2B5EF4-FFF2-40B4-BE49-F238E27FC236}">
                <a16:creationId xmlns:a16="http://schemas.microsoft.com/office/drawing/2014/main" id="{7175EB53-1CDE-457B-D7E4-184EF09E7695}"/>
              </a:ext>
            </a:extLst>
          </p:cNvPr>
          <p:cNvSpPr txBox="1"/>
          <p:nvPr/>
        </p:nvSpPr>
        <p:spPr>
          <a:xfrm>
            <a:off x="182696" y="6519924"/>
            <a:ext cx="8182944" cy="276999"/>
          </a:xfrm>
          <a:prstGeom prst="rect">
            <a:avLst/>
          </a:prstGeom>
          <a:noFill/>
        </p:spPr>
        <p:txBody>
          <a:bodyPr wrap="square">
            <a:spAutoFit/>
          </a:bodyPr>
          <a:lstStyle/>
          <a:p>
            <a:r>
              <a:rPr lang="en-US" sz="1200" i="1" dirty="0">
                <a:effectLst/>
              </a:rPr>
              <a:t>*check appendix for influence calculation and avg. influence. </a:t>
            </a:r>
            <a:endParaRPr lang="en-US" sz="1200" dirty="0"/>
          </a:p>
        </p:txBody>
      </p:sp>
    </p:spTree>
    <p:extLst>
      <p:ext uri="{BB962C8B-B14F-4D97-AF65-F5344CB8AC3E}">
        <p14:creationId xmlns:p14="http://schemas.microsoft.com/office/powerpoint/2010/main" val="669962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A60135-E557-BD5C-92DD-1D473F39E7BE}"/>
              </a:ext>
            </a:extLst>
          </p:cNvPr>
          <p:cNvGraphicFramePr>
            <a:graphicFrameLocks noGrp="1"/>
          </p:cNvGraphicFramePr>
          <p:nvPr>
            <p:extLst>
              <p:ext uri="{D42A27DB-BD31-4B8C-83A1-F6EECF244321}">
                <p14:modId xmlns:p14="http://schemas.microsoft.com/office/powerpoint/2010/main" val="1489884740"/>
              </p:ext>
            </p:extLst>
          </p:nvPr>
        </p:nvGraphicFramePr>
        <p:xfrm>
          <a:off x="300317" y="2817503"/>
          <a:ext cx="4486836" cy="3154680"/>
        </p:xfrm>
        <a:graphic>
          <a:graphicData uri="http://schemas.openxmlformats.org/drawingml/2006/table">
            <a:tbl>
              <a:tblPr/>
              <a:tblGrid>
                <a:gridCol w="2243418">
                  <a:extLst>
                    <a:ext uri="{9D8B030D-6E8A-4147-A177-3AD203B41FA5}">
                      <a16:colId xmlns:a16="http://schemas.microsoft.com/office/drawing/2014/main" val="2685458968"/>
                    </a:ext>
                  </a:extLst>
                </a:gridCol>
                <a:gridCol w="2243418">
                  <a:extLst>
                    <a:ext uri="{9D8B030D-6E8A-4147-A177-3AD203B41FA5}">
                      <a16:colId xmlns:a16="http://schemas.microsoft.com/office/drawing/2014/main" val="2041498476"/>
                    </a:ext>
                  </a:extLst>
                </a:gridCol>
              </a:tblGrid>
              <a:tr h="344931">
                <a:tc>
                  <a:txBody>
                    <a:bodyPr/>
                    <a:lstStyle/>
                    <a:p>
                      <a:pPr algn="ctr" fontAlgn="ctr"/>
                      <a:r>
                        <a:rPr lang="en-US" b="1" dirty="0">
                          <a:solidFill>
                            <a:srgbClr val="00B0F0"/>
                          </a:solidFill>
                          <a:effectLst/>
                        </a:rPr>
                        <a:t>Organization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b="1" dirty="0">
                          <a:solidFill>
                            <a:srgbClr val="00B0F0"/>
                          </a:solidFill>
                          <a:effectLst/>
                          <a:latin typeface="+mn-lt"/>
                        </a:rPr>
                        <a:t>Number of Twitterers </a:t>
                      </a:r>
                      <a:endParaRPr lang="en-US" b="1" dirty="0">
                        <a:solidFill>
                          <a:srgbClr val="00B0F0"/>
                        </a:solidFill>
                        <a:effectLst/>
                        <a:latin typeface="+mn-lt"/>
                      </a:endParaRP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7674406"/>
                  </a:ext>
                </a:extLst>
              </a:tr>
              <a:tr h="344931">
                <a:tc>
                  <a:txBody>
                    <a:bodyPr/>
                    <a:lstStyle/>
                    <a:p>
                      <a:pPr algn="ctr"/>
                      <a:r>
                        <a:rPr lang="en-US" dirty="0">
                          <a:effectLst/>
                        </a:rPr>
                        <a:t>School</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1408</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5462838"/>
                  </a:ext>
                </a:extLst>
              </a:tr>
              <a:tr h="344931">
                <a:tc>
                  <a:txBody>
                    <a:bodyPr/>
                    <a:lstStyle/>
                    <a:p>
                      <a:pPr algn="ctr"/>
                      <a:r>
                        <a:rPr lang="en-US" dirty="0">
                          <a:effectLst/>
                        </a:rPr>
                        <a:t>Government</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3080</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39268361"/>
                  </a:ext>
                </a:extLst>
              </a:tr>
              <a:tr h="344931">
                <a:tc>
                  <a:txBody>
                    <a:bodyPr/>
                    <a:lstStyle/>
                    <a:p>
                      <a:pPr algn="ctr"/>
                      <a:r>
                        <a:rPr lang="en-US" dirty="0">
                          <a:effectLst/>
                        </a:rPr>
                        <a:t>Influencer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46537</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5794459"/>
                  </a:ext>
                </a:extLst>
              </a:tr>
              <a:tr h="344931">
                <a:tc>
                  <a:txBody>
                    <a:bodyPr/>
                    <a:lstStyle/>
                    <a:p>
                      <a:pPr algn="ctr"/>
                      <a:r>
                        <a:rPr lang="en-US" dirty="0">
                          <a:effectLst/>
                        </a:rPr>
                        <a:t>Other</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11679799</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9685608"/>
                  </a:ext>
                </a:extLst>
              </a:tr>
              <a:tr h="344931">
                <a:tc>
                  <a:txBody>
                    <a:bodyPr/>
                    <a:lstStyle/>
                    <a:p>
                      <a:pPr algn="ctr"/>
                      <a:r>
                        <a:rPr lang="en-US" dirty="0">
                          <a:effectLst/>
                        </a:rPr>
                        <a:t>nonprofit organization</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26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5351765"/>
                  </a:ext>
                </a:extLst>
              </a:tr>
              <a:tr h="344931">
                <a:tc>
                  <a:txBody>
                    <a:bodyPr/>
                    <a:lstStyle/>
                    <a:p>
                      <a:pPr algn="ctr"/>
                      <a:r>
                        <a:rPr lang="en-US" dirty="0">
                          <a:effectLst/>
                        </a:rPr>
                        <a:t>Celebrity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1815</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8764573"/>
                  </a:ext>
                </a:extLst>
              </a:tr>
              <a:tr h="344931">
                <a:tc>
                  <a:txBody>
                    <a:bodyPr/>
                    <a:lstStyle/>
                    <a:p>
                      <a:pPr algn="ctr"/>
                      <a:r>
                        <a:rPr lang="en-US" dirty="0">
                          <a:effectLst/>
                        </a:rPr>
                        <a:t>University</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966</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65212805"/>
                  </a:ext>
                </a:extLst>
              </a:tr>
              <a:tr h="0">
                <a:tc>
                  <a:txBody>
                    <a:bodyPr/>
                    <a:lstStyle/>
                    <a:p>
                      <a:pPr algn="ctr"/>
                      <a:r>
                        <a:rPr lang="en-US" dirty="0">
                          <a:effectLst/>
                        </a:rPr>
                        <a:t>News</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effectLst/>
                        </a:rPr>
                        <a:t>22382</a:t>
                      </a:r>
                    </a:p>
                  </a:txBody>
                  <a:tcPr marL="76200" marR="7620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09811062"/>
                  </a:ext>
                </a:extLst>
              </a:tr>
            </a:tbl>
          </a:graphicData>
        </a:graphic>
      </p:graphicFrame>
      <p:graphicFrame>
        <p:nvGraphicFramePr>
          <p:cNvPr id="4" name="Chart 3">
            <a:extLst>
              <a:ext uri="{FF2B5EF4-FFF2-40B4-BE49-F238E27FC236}">
                <a16:creationId xmlns:a16="http://schemas.microsoft.com/office/drawing/2014/main" id="{AAF97D1B-A188-93D7-45F3-B8DC7FE75E5A}"/>
              </a:ext>
            </a:extLst>
          </p:cNvPr>
          <p:cNvGraphicFramePr/>
          <p:nvPr>
            <p:extLst>
              <p:ext uri="{D42A27DB-BD31-4B8C-83A1-F6EECF244321}">
                <p14:modId xmlns:p14="http://schemas.microsoft.com/office/powerpoint/2010/main" val="2933055168"/>
              </p:ext>
            </p:extLst>
          </p:nvPr>
        </p:nvGraphicFramePr>
        <p:xfrm>
          <a:off x="5087173" y="2675761"/>
          <a:ext cx="3357581" cy="34381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97E37F13-3762-29F5-14DE-2948B7F74FAD}"/>
              </a:ext>
            </a:extLst>
          </p:cNvPr>
          <p:cNvGraphicFramePr>
            <a:graphicFrameLocks noGrp="1"/>
          </p:cNvGraphicFramePr>
          <p:nvPr>
            <p:extLst>
              <p:ext uri="{D42A27DB-BD31-4B8C-83A1-F6EECF244321}">
                <p14:modId xmlns:p14="http://schemas.microsoft.com/office/powerpoint/2010/main" val="646011811"/>
              </p:ext>
            </p:extLst>
          </p:nvPr>
        </p:nvGraphicFramePr>
        <p:xfrm>
          <a:off x="8744774" y="2721553"/>
          <a:ext cx="3070028" cy="3250630"/>
        </p:xfrm>
        <a:graphic>
          <a:graphicData uri="http://schemas.openxmlformats.org/drawingml/2006/table">
            <a:tbl>
              <a:tblPr>
                <a:tableStyleId>{5C22544A-7EE6-4342-B048-85BDC9FD1C3A}</a:tableStyleId>
              </a:tblPr>
              <a:tblGrid>
                <a:gridCol w="1755546">
                  <a:extLst>
                    <a:ext uri="{9D8B030D-6E8A-4147-A177-3AD203B41FA5}">
                      <a16:colId xmlns:a16="http://schemas.microsoft.com/office/drawing/2014/main" val="3710493163"/>
                    </a:ext>
                  </a:extLst>
                </a:gridCol>
                <a:gridCol w="1314482">
                  <a:extLst>
                    <a:ext uri="{9D8B030D-6E8A-4147-A177-3AD203B41FA5}">
                      <a16:colId xmlns:a16="http://schemas.microsoft.com/office/drawing/2014/main" val="1845257356"/>
                    </a:ext>
                  </a:extLst>
                </a:gridCol>
              </a:tblGrid>
              <a:tr h="322643">
                <a:tc>
                  <a:txBody>
                    <a:bodyPr/>
                    <a:lstStyle/>
                    <a:p>
                      <a:pPr algn="ctr" fontAlgn="b"/>
                      <a:r>
                        <a:rPr lang="en-US" sz="1800" b="1" u="none" strike="noStrike" dirty="0">
                          <a:solidFill>
                            <a:srgbClr val="00B0F0"/>
                          </a:solidFill>
                          <a:effectLst/>
                          <a:latin typeface="+mn-lt"/>
                        </a:rPr>
                        <a:t>Country</a:t>
                      </a:r>
                      <a:endParaRPr lang="en-US" sz="1800" b="1" i="0" u="none" strike="noStrike" dirty="0">
                        <a:solidFill>
                          <a:srgbClr val="00B0F0"/>
                        </a:solidFill>
                        <a:effectLst/>
                        <a:latin typeface="+mn-lt"/>
                      </a:endParaRPr>
                    </a:p>
                  </a:txBody>
                  <a:tcPr marL="9525" marR="9525" marT="9525" marB="0" anchor="b">
                    <a:noFill/>
                  </a:tcPr>
                </a:tc>
                <a:tc>
                  <a:txBody>
                    <a:bodyPr/>
                    <a:lstStyle/>
                    <a:p>
                      <a:pPr algn="ctr" fontAlgn="b"/>
                      <a:r>
                        <a:rPr lang="en-US" sz="1800" b="1" u="none" strike="noStrike" dirty="0">
                          <a:solidFill>
                            <a:srgbClr val="00B0F0"/>
                          </a:solidFill>
                          <a:effectLst/>
                          <a:latin typeface="+mn-lt"/>
                        </a:rPr>
                        <a:t>Count</a:t>
                      </a:r>
                      <a:endParaRPr lang="en-US" sz="1800" b="1" i="0" u="none" strike="noStrike" dirty="0">
                        <a:solidFill>
                          <a:srgbClr val="00B0F0"/>
                        </a:solidFill>
                        <a:effectLst/>
                        <a:latin typeface="+mn-lt"/>
                      </a:endParaRPr>
                    </a:p>
                  </a:txBody>
                  <a:tcPr marL="9525" marR="9525" marT="9525" marB="0" anchor="b">
                    <a:noFill/>
                  </a:tcPr>
                </a:tc>
                <a:extLst>
                  <a:ext uri="{0D108BD9-81ED-4DB2-BD59-A6C34878D82A}">
                    <a16:rowId xmlns:a16="http://schemas.microsoft.com/office/drawing/2014/main" val="3251630919"/>
                  </a:ext>
                </a:extLst>
              </a:tr>
              <a:tr h="701749">
                <a:tc>
                  <a:txBody>
                    <a:bodyPr/>
                    <a:lstStyle/>
                    <a:p>
                      <a:pPr algn="ctr" fontAlgn="b"/>
                      <a:r>
                        <a:rPr lang="en-US" sz="1800" u="none" strike="noStrike" dirty="0">
                          <a:solidFill>
                            <a:schemeClr val="tx1"/>
                          </a:solidFill>
                          <a:effectLst/>
                          <a:latin typeface="+mn-lt"/>
                        </a:rPr>
                        <a:t>United States</a:t>
                      </a:r>
                      <a:endParaRPr lang="en-US" sz="1800" b="0" i="0" u="none" strike="noStrike" dirty="0">
                        <a:solidFill>
                          <a:schemeClr val="tx1"/>
                        </a:solidFill>
                        <a:effectLst/>
                        <a:latin typeface="+mn-lt"/>
                      </a:endParaRPr>
                    </a:p>
                  </a:txBody>
                  <a:tcPr marL="9525" marR="9525" marT="38100" marB="38100" anchor="b">
                    <a:noFill/>
                  </a:tcPr>
                </a:tc>
                <a:tc>
                  <a:txBody>
                    <a:bodyPr/>
                    <a:lstStyle/>
                    <a:p>
                      <a:pPr algn="ctr" fontAlgn="b"/>
                      <a:r>
                        <a:rPr lang="en-US" sz="1800" u="none" strike="noStrike">
                          <a:solidFill>
                            <a:schemeClr val="tx1"/>
                          </a:solidFill>
                          <a:effectLst/>
                          <a:latin typeface="+mn-lt"/>
                        </a:rPr>
                        <a:t>549531</a:t>
                      </a:r>
                      <a:endParaRPr lang="en-US" sz="1800" b="0" i="0" u="none" strike="noStrike">
                        <a:solidFill>
                          <a:schemeClr val="tx1"/>
                        </a:solidFill>
                        <a:effectLst/>
                        <a:latin typeface="+mn-lt"/>
                      </a:endParaRPr>
                    </a:p>
                  </a:txBody>
                  <a:tcPr marL="9525" marR="9525" marT="38100" marB="38100" anchor="b">
                    <a:noFill/>
                  </a:tcPr>
                </a:tc>
                <a:extLst>
                  <a:ext uri="{0D108BD9-81ED-4DB2-BD59-A6C34878D82A}">
                    <a16:rowId xmlns:a16="http://schemas.microsoft.com/office/drawing/2014/main" val="1475131869"/>
                  </a:ext>
                </a:extLst>
              </a:tr>
              <a:tr h="701749">
                <a:tc>
                  <a:txBody>
                    <a:bodyPr/>
                    <a:lstStyle/>
                    <a:p>
                      <a:pPr algn="ctr" fontAlgn="b"/>
                      <a:r>
                        <a:rPr lang="en-US" sz="1800" u="none" strike="noStrike" dirty="0">
                          <a:solidFill>
                            <a:schemeClr val="tx1"/>
                          </a:solidFill>
                          <a:effectLst/>
                          <a:latin typeface="+mn-lt"/>
                        </a:rPr>
                        <a:t>United Kingdom</a:t>
                      </a:r>
                      <a:endParaRPr lang="en-US" sz="1800" b="0" i="0" u="none" strike="noStrike" dirty="0">
                        <a:solidFill>
                          <a:schemeClr val="tx1"/>
                        </a:solidFill>
                        <a:effectLst/>
                        <a:latin typeface="+mn-lt"/>
                      </a:endParaRPr>
                    </a:p>
                  </a:txBody>
                  <a:tcPr marL="9525" marR="9525" marT="38100" marB="38100" anchor="b">
                    <a:noFill/>
                  </a:tcPr>
                </a:tc>
                <a:tc>
                  <a:txBody>
                    <a:bodyPr/>
                    <a:lstStyle/>
                    <a:p>
                      <a:pPr algn="ctr" fontAlgn="b"/>
                      <a:r>
                        <a:rPr lang="en-US" sz="1800" u="none" strike="noStrike" dirty="0">
                          <a:solidFill>
                            <a:schemeClr val="tx1"/>
                          </a:solidFill>
                          <a:effectLst/>
                          <a:latin typeface="+mn-lt"/>
                        </a:rPr>
                        <a:t>73096</a:t>
                      </a:r>
                      <a:endParaRPr lang="en-US" sz="1800" b="0" i="0" u="none" strike="noStrike" dirty="0">
                        <a:solidFill>
                          <a:schemeClr val="tx1"/>
                        </a:solidFill>
                        <a:effectLst/>
                        <a:latin typeface="+mn-lt"/>
                      </a:endParaRPr>
                    </a:p>
                  </a:txBody>
                  <a:tcPr marL="9525" marR="9525" marT="38100" marB="38100" anchor="b">
                    <a:noFill/>
                  </a:tcPr>
                </a:tc>
                <a:extLst>
                  <a:ext uri="{0D108BD9-81ED-4DB2-BD59-A6C34878D82A}">
                    <a16:rowId xmlns:a16="http://schemas.microsoft.com/office/drawing/2014/main" val="498922369"/>
                  </a:ext>
                </a:extLst>
              </a:tr>
              <a:tr h="411370">
                <a:tc>
                  <a:txBody>
                    <a:bodyPr/>
                    <a:lstStyle/>
                    <a:p>
                      <a:pPr algn="ctr" fontAlgn="b"/>
                      <a:r>
                        <a:rPr lang="en-US" sz="1800" u="none" strike="noStrike">
                          <a:solidFill>
                            <a:schemeClr val="tx1"/>
                          </a:solidFill>
                          <a:effectLst/>
                          <a:latin typeface="+mn-lt"/>
                        </a:rPr>
                        <a:t>India</a:t>
                      </a:r>
                      <a:endParaRPr lang="en-US" sz="1800" b="0" i="0" u="none" strike="noStrike">
                        <a:solidFill>
                          <a:schemeClr val="tx1"/>
                        </a:solidFill>
                        <a:effectLst/>
                        <a:latin typeface="+mn-lt"/>
                      </a:endParaRPr>
                    </a:p>
                  </a:txBody>
                  <a:tcPr marL="9525" marR="9525" marT="38100" marB="38100" anchor="b">
                    <a:noFill/>
                  </a:tcPr>
                </a:tc>
                <a:tc>
                  <a:txBody>
                    <a:bodyPr/>
                    <a:lstStyle/>
                    <a:p>
                      <a:pPr algn="ctr" fontAlgn="b"/>
                      <a:r>
                        <a:rPr lang="en-US" sz="1800" u="none" strike="noStrike">
                          <a:solidFill>
                            <a:schemeClr val="tx1"/>
                          </a:solidFill>
                          <a:effectLst/>
                          <a:latin typeface="+mn-lt"/>
                        </a:rPr>
                        <a:t>46373</a:t>
                      </a:r>
                      <a:endParaRPr lang="en-US" sz="1800" b="0" i="0" u="none" strike="noStrike">
                        <a:solidFill>
                          <a:schemeClr val="tx1"/>
                        </a:solidFill>
                        <a:effectLst/>
                        <a:latin typeface="+mn-lt"/>
                      </a:endParaRPr>
                    </a:p>
                  </a:txBody>
                  <a:tcPr marL="9525" marR="9525" marT="38100" marB="38100" anchor="b">
                    <a:noFill/>
                  </a:tcPr>
                </a:tc>
                <a:extLst>
                  <a:ext uri="{0D108BD9-81ED-4DB2-BD59-A6C34878D82A}">
                    <a16:rowId xmlns:a16="http://schemas.microsoft.com/office/drawing/2014/main" val="1308999320"/>
                  </a:ext>
                </a:extLst>
              </a:tr>
              <a:tr h="701749">
                <a:tc>
                  <a:txBody>
                    <a:bodyPr/>
                    <a:lstStyle/>
                    <a:p>
                      <a:pPr algn="ctr" fontAlgn="b"/>
                      <a:r>
                        <a:rPr lang="en-US" sz="1800" u="none" strike="noStrike">
                          <a:solidFill>
                            <a:schemeClr val="tx1"/>
                          </a:solidFill>
                          <a:effectLst/>
                          <a:latin typeface="+mn-lt"/>
                        </a:rPr>
                        <a:t>Kingdom of Saudi Arabia</a:t>
                      </a:r>
                      <a:endParaRPr lang="en-US" sz="1800" b="0" i="0" u="none" strike="noStrike">
                        <a:solidFill>
                          <a:schemeClr val="tx1"/>
                        </a:solidFill>
                        <a:effectLst/>
                        <a:latin typeface="+mn-lt"/>
                      </a:endParaRPr>
                    </a:p>
                  </a:txBody>
                  <a:tcPr marL="9525" marR="9525" marT="38100" marB="38100" anchor="b">
                    <a:noFill/>
                  </a:tcPr>
                </a:tc>
                <a:tc>
                  <a:txBody>
                    <a:bodyPr/>
                    <a:lstStyle/>
                    <a:p>
                      <a:pPr algn="ctr" fontAlgn="b"/>
                      <a:r>
                        <a:rPr lang="en-US" sz="1800" u="none" strike="noStrike">
                          <a:solidFill>
                            <a:schemeClr val="tx1"/>
                          </a:solidFill>
                          <a:effectLst/>
                          <a:latin typeface="+mn-lt"/>
                        </a:rPr>
                        <a:t>28523</a:t>
                      </a:r>
                      <a:endParaRPr lang="en-US" sz="1800" b="0" i="0" u="none" strike="noStrike">
                        <a:solidFill>
                          <a:schemeClr val="tx1"/>
                        </a:solidFill>
                        <a:effectLst/>
                        <a:latin typeface="+mn-lt"/>
                      </a:endParaRPr>
                    </a:p>
                  </a:txBody>
                  <a:tcPr marL="9525" marR="9525" marT="38100" marB="38100" anchor="b">
                    <a:noFill/>
                  </a:tcPr>
                </a:tc>
                <a:extLst>
                  <a:ext uri="{0D108BD9-81ED-4DB2-BD59-A6C34878D82A}">
                    <a16:rowId xmlns:a16="http://schemas.microsoft.com/office/drawing/2014/main" val="4087662340"/>
                  </a:ext>
                </a:extLst>
              </a:tr>
              <a:tr h="411370">
                <a:tc>
                  <a:txBody>
                    <a:bodyPr/>
                    <a:lstStyle/>
                    <a:p>
                      <a:pPr algn="ctr" fontAlgn="b"/>
                      <a:r>
                        <a:rPr lang="en-US" sz="1800" u="none" strike="noStrike">
                          <a:solidFill>
                            <a:schemeClr val="tx1"/>
                          </a:solidFill>
                          <a:effectLst/>
                          <a:latin typeface="+mn-lt"/>
                        </a:rPr>
                        <a:t>Canada</a:t>
                      </a:r>
                      <a:endParaRPr lang="en-US" sz="1800" b="0" i="0" u="none" strike="noStrike">
                        <a:solidFill>
                          <a:schemeClr val="tx1"/>
                        </a:solidFill>
                        <a:effectLst/>
                        <a:latin typeface="+mn-lt"/>
                      </a:endParaRPr>
                    </a:p>
                  </a:txBody>
                  <a:tcPr marL="9525" marR="9525" marT="38100" marB="38100" anchor="b">
                    <a:noFill/>
                  </a:tcPr>
                </a:tc>
                <a:tc>
                  <a:txBody>
                    <a:bodyPr/>
                    <a:lstStyle/>
                    <a:p>
                      <a:pPr algn="ctr" fontAlgn="b"/>
                      <a:r>
                        <a:rPr lang="en-US" sz="1800" u="none" strike="noStrike" dirty="0">
                          <a:solidFill>
                            <a:schemeClr val="tx1"/>
                          </a:solidFill>
                          <a:effectLst/>
                          <a:latin typeface="+mn-lt"/>
                        </a:rPr>
                        <a:t>25197</a:t>
                      </a:r>
                      <a:endParaRPr lang="en-US" sz="1800" b="0" i="0" u="none" strike="noStrike" dirty="0">
                        <a:solidFill>
                          <a:schemeClr val="tx1"/>
                        </a:solidFill>
                        <a:effectLst/>
                        <a:latin typeface="+mn-lt"/>
                      </a:endParaRPr>
                    </a:p>
                  </a:txBody>
                  <a:tcPr marL="9525" marR="9525" marT="38100" marB="38100" anchor="b">
                    <a:noFill/>
                  </a:tcPr>
                </a:tc>
                <a:extLst>
                  <a:ext uri="{0D108BD9-81ED-4DB2-BD59-A6C34878D82A}">
                    <a16:rowId xmlns:a16="http://schemas.microsoft.com/office/drawing/2014/main" val="2868198111"/>
                  </a:ext>
                </a:extLst>
              </a:tr>
            </a:tbl>
          </a:graphicData>
        </a:graphic>
      </p:graphicFrame>
      <p:sp>
        <p:nvSpPr>
          <p:cNvPr id="10" name="TextBox 9">
            <a:extLst>
              <a:ext uri="{FF2B5EF4-FFF2-40B4-BE49-F238E27FC236}">
                <a16:creationId xmlns:a16="http://schemas.microsoft.com/office/drawing/2014/main" id="{125D59F8-005A-3B94-FB58-4EC984235D34}"/>
              </a:ext>
            </a:extLst>
          </p:cNvPr>
          <p:cNvSpPr txBox="1"/>
          <p:nvPr/>
        </p:nvSpPr>
        <p:spPr>
          <a:xfrm>
            <a:off x="478798" y="1075060"/>
            <a:ext cx="9568927" cy="1477328"/>
          </a:xfrm>
          <a:prstGeom prst="rect">
            <a:avLst/>
          </a:prstGeom>
          <a:noFill/>
        </p:spPr>
        <p:txBody>
          <a:bodyPr wrap="square">
            <a:spAutoFit/>
          </a:bodyPr>
          <a:lstStyle/>
          <a:p>
            <a:r>
              <a:rPr lang="en-US" dirty="0"/>
              <a:t> </a:t>
            </a:r>
          </a:p>
          <a:p>
            <a:r>
              <a:rPr lang="en-US" dirty="0"/>
              <a:t>• 100M+ Tweets extracted from the Twitter API from April 2022 to November 2022.</a:t>
            </a:r>
          </a:p>
          <a:p>
            <a:r>
              <a:rPr lang="en-US" dirty="0"/>
              <a:t>• 52.7M+ Twitterers talking about educational trends on Twitter.</a:t>
            </a:r>
          </a:p>
          <a:p>
            <a:r>
              <a:rPr lang="en-US" dirty="0"/>
              <a:t>• 11.7M+ non duplicate Twitter user id’s, which were categorized into organizations</a:t>
            </a:r>
          </a:p>
          <a:p>
            <a:endParaRPr lang="en-US" dirty="0"/>
          </a:p>
        </p:txBody>
      </p:sp>
      <p:pic>
        <p:nvPicPr>
          <p:cNvPr id="3" name="Picture 6" descr="Twitter Logo, Twitter Symbol, Meaning, History and Evolution">
            <a:extLst>
              <a:ext uri="{FF2B5EF4-FFF2-40B4-BE49-F238E27FC236}">
                <a16:creationId xmlns:a16="http://schemas.microsoft.com/office/drawing/2014/main" id="{CE43CC6A-3AD7-F09F-8A27-4A99E008D9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5F19A5-50C3-BEB7-10FC-8B4D502E0E4C}"/>
              </a:ext>
            </a:extLst>
          </p:cNvPr>
          <p:cNvSpPr txBox="1"/>
          <p:nvPr/>
        </p:nvSpPr>
        <p:spPr>
          <a:xfrm>
            <a:off x="669963" y="362597"/>
            <a:ext cx="3190837" cy="523220"/>
          </a:xfrm>
          <a:prstGeom prst="rect">
            <a:avLst/>
          </a:prstGeom>
          <a:noFill/>
        </p:spPr>
        <p:txBody>
          <a:bodyPr wrap="square">
            <a:spAutoFit/>
          </a:bodyPr>
          <a:lstStyle/>
          <a:p>
            <a:r>
              <a:rPr lang="en-US" sz="2800" dirty="0">
                <a:latin typeface="Comic Sans MS" panose="030F0902030302020204" pitchFamily="66" charset="0"/>
              </a:rPr>
              <a:t>Data Insights</a:t>
            </a:r>
          </a:p>
        </p:txBody>
      </p:sp>
      <p:pic>
        <p:nvPicPr>
          <p:cNvPr id="8" name="Picture 2">
            <a:extLst>
              <a:ext uri="{FF2B5EF4-FFF2-40B4-BE49-F238E27FC236}">
                <a16:creationId xmlns:a16="http://schemas.microsoft.com/office/drawing/2014/main" id="{55C74354-086E-F099-CB22-0F91C0A7A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570" y="474896"/>
            <a:ext cx="298622" cy="2986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C735965-AFB1-CA8D-5DB8-4B5B88104C65}"/>
              </a:ext>
            </a:extLst>
          </p:cNvPr>
          <p:cNvSpPr txBox="1"/>
          <p:nvPr/>
        </p:nvSpPr>
        <p:spPr>
          <a:xfrm>
            <a:off x="6595872" y="3072384"/>
            <a:ext cx="1048512" cy="501676"/>
          </a:xfrm>
          <a:prstGeom prst="rect">
            <a:avLst/>
          </a:prstGeom>
          <a:noFill/>
        </p:spPr>
        <p:txBody>
          <a:bodyPr wrap="square" rtlCol="0">
            <a:spAutoFit/>
          </a:bodyPr>
          <a:lstStyle/>
          <a:p>
            <a:pPr algn="ctr" rtl="0">
              <a:defRPr sz="1330" b="1" i="0" u="none" strike="noStrike" kern="1200" spc="0" baseline="0">
                <a:solidFill>
                  <a:prstClr val="white"/>
                </a:solidFill>
                <a:latin typeface="+mn-lt"/>
                <a:ea typeface="+mn-ea"/>
                <a:cs typeface="+mn-cs"/>
              </a:defRPr>
            </a:pPr>
            <a:fld id="{8EDF4BD0-601D-4741-A298-2C1C8BC77DC4}" type="CATEGORYNAME">
              <a:rPr lang="en-US" smtClean="0">
                <a:solidFill>
                  <a:schemeClr val="tx1"/>
                </a:solidFill>
                <a:latin typeface="Comic Sans MS" panose="030F0902030302020204" pitchFamily="66" charset="0"/>
              </a:rPr>
              <a:pPr algn="ctr" rtl="0">
                <a:defRPr sz="1330" b="1" i="0" u="none" strike="noStrike" kern="1200" spc="0" baseline="0">
                  <a:solidFill>
                    <a:prstClr val="white"/>
                  </a:solidFill>
                  <a:latin typeface="+mn-lt"/>
                  <a:ea typeface="+mn-ea"/>
                  <a:cs typeface="+mn-cs"/>
                </a:defRPr>
              </a:pPr>
              <a:t>verified</a:t>
            </a:fld>
            <a:r>
              <a:rPr lang="en-US" baseline="0" dirty="0">
                <a:solidFill>
                  <a:schemeClr val="tx1"/>
                </a:solidFill>
              </a:rPr>
              <a:t>
</a:t>
            </a:r>
            <a:fld id="{DCE19D59-E349-FD49-87EF-6C121706AA72}" type="PERCENTAGE">
              <a:rPr lang="en-US" baseline="0" smtClean="0">
                <a:solidFill>
                  <a:schemeClr val="tx1"/>
                </a:solidFill>
              </a:rPr>
              <a:pPr algn="ctr" rtl="0">
                <a:defRPr sz="1330" b="1" i="0" u="none" strike="noStrike" kern="1200" spc="0" baseline="0">
                  <a:solidFill>
                    <a:prstClr val="white"/>
                  </a:solidFill>
                  <a:latin typeface="+mn-lt"/>
                  <a:ea typeface="+mn-ea"/>
                  <a:cs typeface="+mn-cs"/>
                </a:defRPr>
              </a:pPr>
              <a:t>2%</a:t>
            </a:fld>
            <a:endParaRPr lang="en-US" baseline="0" dirty="0">
              <a:solidFill>
                <a:schemeClr val="tx1"/>
              </a:solidFill>
            </a:endParaRPr>
          </a:p>
        </p:txBody>
      </p:sp>
      <p:sp>
        <p:nvSpPr>
          <p:cNvPr id="9" name="TextBox 8">
            <a:extLst>
              <a:ext uri="{FF2B5EF4-FFF2-40B4-BE49-F238E27FC236}">
                <a16:creationId xmlns:a16="http://schemas.microsoft.com/office/drawing/2014/main" id="{B131CC03-F82B-5FBE-E18F-DEA6D21DF37A}"/>
              </a:ext>
            </a:extLst>
          </p:cNvPr>
          <p:cNvSpPr txBox="1"/>
          <p:nvPr/>
        </p:nvSpPr>
        <p:spPr>
          <a:xfrm>
            <a:off x="5485803" y="5120640"/>
            <a:ext cx="1280160" cy="501676"/>
          </a:xfrm>
          <a:prstGeom prst="rect">
            <a:avLst/>
          </a:prstGeom>
          <a:noFill/>
        </p:spPr>
        <p:txBody>
          <a:bodyPr wrap="square" rtlCol="0">
            <a:spAutoFit/>
          </a:bodyPr>
          <a:lstStyle/>
          <a:p>
            <a:pPr algn="ctr" rtl="0">
              <a:defRPr sz="1330" b="1" i="0" u="none" strike="noStrike" kern="1200" spc="0" baseline="0">
                <a:solidFill>
                  <a:srgbClr val="4472C4"/>
                </a:solidFill>
                <a:latin typeface="+mn-lt"/>
                <a:ea typeface="+mn-ea"/>
                <a:cs typeface="+mn-cs"/>
              </a:defRPr>
            </a:pPr>
            <a:fld id="{B8B5E1C6-4847-A942-8717-5848396F33FC}" type="CATEGORYNAME">
              <a:rPr lang="en-US" smtClean="0">
                <a:solidFill>
                  <a:schemeClr val="tx1"/>
                </a:solidFill>
                <a:latin typeface="Comic Sans MS" panose="030F0902030302020204" pitchFamily="66" charset="0"/>
              </a:rPr>
              <a:pPr algn="ctr" rtl="0">
                <a:defRPr sz="1330" b="1" i="0" u="none" strike="noStrike" kern="1200" spc="0" baseline="0">
                  <a:solidFill>
                    <a:srgbClr val="4472C4"/>
                  </a:solidFill>
                  <a:latin typeface="+mn-lt"/>
                  <a:ea typeface="+mn-ea"/>
                  <a:cs typeface="+mn-cs"/>
                </a:defRPr>
              </a:pPr>
              <a:t>non-verified</a:t>
            </a:fld>
            <a:r>
              <a:rPr lang="en-US" baseline="0" dirty="0">
                <a:solidFill>
                  <a:schemeClr val="tx1"/>
                </a:solidFill>
                <a:latin typeface="Comic Sans MS" panose="030F0902030302020204" pitchFamily="66" charset="0"/>
              </a:rPr>
              <a:t>
</a:t>
            </a:r>
            <a:fld id="{13AC531C-58BD-0048-982C-9E1A68F33BEA}" type="PERCENTAGE">
              <a:rPr lang="en-US" baseline="0" smtClean="0">
                <a:solidFill>
                  <a:schemeClr val="tx1"/>
                </a:solidFill>
                <a:latin typeface="Comic Sans MS" panose="030F0902030302020204" pitchFamily="66" charset="0"/>
              </a:rPr>
              <a:pPr algn="ctr" rtl="0">
                <a:defRPr sz="1330" b="1" i="0" u="none" strike="noStrike" kern="1200" spc="0" baseline="0">
                  <a:solidFill>
                    <a:srgbClr val="4472C4"/>
                  </a:solidFill>
                  <a:latin typeface="+mn-lt"/>
                  <a:ea typeface="+mn-ea"/>
                  <a:cs typeface="+mn-cs"/>
                </a:defRPr>
              </a:pPr>
              <a:t>98%</a:t>
            </a:fld>
            <a:endParaRPr lang="en-US" baseline="0" dirty="0">
              <a:solidFill>
                <a:schemeClr val="tx1"/>
              </a:solidFill>
              <a:latin typeface="Comic Sans MS" panose="030F0902030302020204" pitchFamily="66" charset="0"/>
            </a:endParaRPr>
          </a:p>
        </p:txBody>
      </p:sp>
    </p:spTree>
    <p:extLst>
      <p:ext uri="{BB962C8B-B14F-4D97-AF65-F5344CB8AC3E}">
        <p14:creationId xmlns:p14="http://schemas.microsoft.com/office/powerpoint/2010/main" val="69380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Twitter Logo, Twitter Symbol, Meaning, History and Evolution">
            <a:extLst>
              <a:ext uri="{FF2B5EF4-FFF2-40B4-BE49-F238E27FC236}">
                <a16:creationId xmlns:a16="http://schemas.microsoft.com/office/drawing/2014/main" id="{85D0B06B-3E0A-E4C1-81CB-F03C0416C19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077B9C-8FB3-7ED3-B57F-4EDFE423E7BC}"/>
              </a:ext>
            </a:extLst>
          </p:cNvPr>
          <p:cNvSpPr txBox="1"/>
          <p:nvPr/>
        </p:nvSpPr>
        <p:spPr>
          <a:xfrm>
            <a:off x="504890" y="257609"/>
            <a:ext cx="7927910" cy="584775"/>
          </a:xfrm>
          <a:prstGeom prst="rect">
            <a:avLst/>
          </a:prstGeom>
          <a:noFill/>
        </p:spPr>
        <p:txBody>
          <a:bodyPr wrap="square">
            <a:spAutoFit/>
          </a:bodyPr>
          <a:lstStyle/>
          <a:p>
            <a:r>
              <a:rPr lang="en-US" sz="3200" dirty="0">
                <a:latin typeface="Comic Sans MS" panose="030F0902030302020204" pitchFamily="66" charset="0"/>
              </a:rPr>
              <a:t>Geographical Distribution</a:t>
            </a:r>
            <a:r>
              <a:rPr lang="en-US" sz="3200" dirty="0">
                <a:effectLst/>
                <a:latin typeface="Comic Sans MS" panose="030F0902030302020204" pitchFamily="66" charset="0"/>
              </a:rPr>
              <a:t> of Twitterers</a:t>
            </a:r>
          </a:p>
        </p:txBody>
      </p:sp>
      <p:pic>
        <p:nvPicPr>
          <p:cNvPr id="4" name="Picture 2">
            <a:extLst>
              <a:ext uri="{FF2B5EF4-FFF2-40B4-BE49-F238E27FC236}">
                <a16:creationId xmlns:a16="http://schemas.microsoft.com/office/drawing/2014/main" id="{E3DE0889-C139-0AF9-FF7E-3FB7D92D25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2385" y="400685"/>
            <a:ext cx="298622" cy="2986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55A305D-8BC8-7BC8-68AC-1B73BA01FC38}"/>
              </a:ext>
            </a:extLst>
          </p:cNvPr>
          <p:cNvPicPr>
            <a:picLocks noChangeAspect="1"/>
          </p:cNvPicPr>
          <p:nvPr/>
        </p:nvPicPr>
        <p:blipFill>
          <a:blip r:embed="rId4"/>
          <a:stretch>
            <a:fillRect/>
          </a:stretch>
        </p:blipFill>
        <p:spPr>
          <a:xfrm>
            <a:off x="537129" y="2480271"/>
            <a:ext cx="6149257" cy="3124487"/>
          </a:xfrm>
          <a:prstGeom prst="rect">
            <a:avLst/>
          </a:prstGeom>
        </p:spPr>
      </p:pic>
      <p:pic>
        <p:nvPicPr>
          <p:cNvPr id="6" name="Picture 5">
            <a:extLst>
              <a:ext uri="{FF2B5EF4-FFF2-40B4-BE49-F238E27FC236}">
                <a16:creationId xmlns:a16="http://schemas.microsoft.com/office/drawing/2014/main" id="{060C7D30-53BA-4201-236B-18BD4C0C45EF}"/>
              </a:ext>
            </a:extLst>
          </p:cNvPr>
          <p:cNvPicPr>
            <a:picLocks noChangeAspect="1"/>
          </p:cNvPicPr>
          <p:nvPr/>
        </p:nvPicPr>
        <p:blipFill>
          <a:blip r:embed="rId5"/>
          <a:stretch>
            <a:fillRect/>
          </a:stretch>
        </p:blipFill>
        <p:spPr>
          <a:xfrm>
            <a:off x="7921586" y="1911343"/>
            <a:ext cx="3612173" cy="3693415"/>
          </a:xfrm>
          <a:prstGeom prst="rect">
            <a:avLst/>
          </a:prstGeom>
        </p:spPr>
      </p:pic>
      <p:sp>
        <p:nvSpPr>
          <p:cNvPr id="8" name="TextBox 7">
            <a:extLst>
              <a:ext uri="{FF2B5EF4-FFF2-40B4-BE49-F238E27FC236}">
                <a16:creationId xmlns:a16="http://schemas.microsoft.com/office/drawing/2014/main" id="{E7E903F0-74BD-2A45-EE2D-61CA700798AA}"/>
              </a:ext>
            </a:extLst>
          </p:cNvPr>
          <p:cNvSpPr txBox="1"/>
          <p:nvPr/>
        </p:nvSpPr>
        <p:spPr>
          <a:xfrm>
            <a:off x="410910" y="1338162"/>
            <a:ext cx="7106992" cy="923330"/>
          </a:xfrm>
          <a:prstGeom prst="rect">
            <a:avLst/>
          </a:prstGeom>
          <a:noFill/>
        </p:spPr>
        <p:txBody>
          <a:bodyPr wrap="square">
            <a:spAutoFit/>
          </a:bodyPr>
          <a:lstStyle/>
          <a:p>
            <a:r>
              <a:rPr lang="en-US" dirty="0">
                <a:latin typeface="HelveticaNeue" panose="02000503000000020004" pitchFamily="2" charset="0"/>
              </a:rPr>
              <a:t>M</a:t>
            </a:r>
            <a:r>
              <a:rPr lang="en-US" sz="1800" dirty="0">
                <a:effectLst/>
                <a:latin typeface="HelveticaNeue" panose="02000503000000020004" pitchFamily="2" charset="0"/>
              </a:rPr>
              <a:t>ajority of tweets discussing topics related to trends in education were from the U.S., UK and India which align with the top countries with the most Twitter users.* </a:t>
            </a:r>
            <a:endParaRPr lang="en-US" dirty="0">
              <a:effectLst/>
            </a:endParaRPr>
          </a:p>
        </p:txBody>
      </p:sp>
      <p:sp>
        <p:nvSpPr>
          <p:cNvPr id="7" name="TextBox 6">
            <a:extLst>
              <a:ext uri="{FF2B5EF4-FFF2-40B4-BE49-F238E27FC236}">
                <a16:creationId xmlns:a16="http://schemas.microsoft.com/office/drawing/2014/main" id="{E22A5106-48D5-01EC-AE39-F0853B63834D}"/>
              </a:ext>
            </a:extLst>
          </p:cNvPr>
          <p:cNvSpPr txBox="1"/>
          <p:nvPr/>
        </p:nvSpPr>
        <p:spPr>
          <a:xfrm>
            <a:off x="537129" y="5755311"/>
            <a:ext cx="5644896" cy="276999"/>
          </a:xfrm>
          <a:prstGeom prst="rect">
            <a:avLst/>
          </a:prstGeom>
          <a:noFill/>
        </p:spPr>
        <p:txBody>
          <a:bodyPr wrap="square" rtlCol="0">
            <a:spAutoFit/>
          </a:bodyPr>
          <a:lstStyle/>
          <a:p>
            <a:pPr algn="ctr"/>
            <a:r>
              <a:rPr lang="en-US" sz="1200" i="1" dirty="0"/>
              <a:t>Fig 1: Geographical distribution of tweets discussing education trends </a:t>
            </a:r>
          </a:p>
        </p:txBody>
      </p:sp>
      <p:sp>
        <p:nvSpPr>
          <p:cNvPr id="9" name="TextBox 8">
            <a:extLst>
              <a:ext uri="{FF2B5EF4-FFF2-40B4-BE49-F238E27FC236}">
                <a16:creationId xmlns:a16="http://schemas.microsoft.com/office/drawing/2014/main" id="{9EB48A1E-99D6-735E-D410-0B03C1EDC776}"/>
              </a:ext>
            </a:extLst>
          </p:cNvPr>
          <p:cNvSpPr txBox="1"/>
          <p:nvPr/>
        </p:nvSpPr>
        <p:spPr>
          <a:xfrm>
            <a:off x="6905224" y="5706891"/>
            <a:ext cx="5644896" cy="276999"/>
          </a:xfrm>
          <a:prstGeom prst="rect">
            <a:avLst/>
          </a:prstGeom>
          <a:noFill/>
        </p:spPr>
        <p:txBody>
          <a:bodyPr wrap="square" rtlCol="0">
            <a:spAutoFit/>
          </a:bodyPr>
          <a:lstStyle/>
          <a:p>
            <a:pPr algn="ctr"/>
            <a:r>
              <a:rPr lang="en-US" sz="1200" i="1" dirty="0"/>
              <a:t>Fig 2: Count of tweets for highest tweeting nations   </a:t>
            </a:r>
          </a:p>
        </p:txBody>
      </p:sp>
    </p:spTree>
    <p:extLst>
      <p:ext uri="{BB962C8B-B14F-4D97-AF65-F5344CB8AC3E}">
        <p14:creationId xmlns:p14="http://schemas.microsoft.com/office/powerpoint/2010/main" val="3675858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A1A2DC-ED14-63E7-FC5E-D6D284127527}"/>
              </a:ext>
            </a:extLst>
          </p:cNvPr>
          <p:cNvSpPr txBox="1"/>
          <p:nvPr/>
        </p:nvSpPr>
        <p:spPr>
          <a:xfrm>
            <a:off x="419100" y="412234"/>
            <a:ext cx="9740900" cy="523220"/>
          </a:xfrm>
          <a:prstGeom prst="rect">
            <a:avLst/>
          </a:prstGeom>
          <a:noFill/>
        </p:spPr>
        <p:txBody>
          <a:bodyPr wrap="square">
            <a:spAutoFit/>
          </a:bodyPr>
          <a:lstStyle/>
          <a:p>
            <a:r>
              <a:rPr lang="en-US" sz="2800" dirty="0">
                <a:effectLst/>
                <a:latin typeface="Comic Sans MS" panose="030F0902030302020204" pitchFamily="66" charset="0"/>
              </a:rPr>
              <a:t>Top Influential Twitterers* By Original Tweet Count </a:t>
            </a:r>
          </a:p>
        </p:txBody>
      </p:sp>
      <p:pic>
        <p:nvPicPr>
          <p:cNvPr id="4" name="Picture 6" descr="Twitter Logo, Twitter Symbol, Meaning, History and Evolution">
            <a:extLst>
              <a:ext uri="{FF2B5EF4-FFF2-40B4-BE49-F238E27FC236}">
                <a16:creationId xmlns:a16="http://schemas.microsoft.com/office/drawing/2014/main" id="{F7ED43C6-4E42-B835-AB77-4159614FC1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45E2475-A4FA-DE0C-5D9A-B2C6BA77E1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0285" y="524533"/>
            <a:ext cx="298622" cy="2986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632DA0-2658-C623-829F-EE986D4946F6}"/>
              </a:ext>
            </a:extLst>
          </p:cNvPr>
          <p:cNvPicPr>
            <a:picLocks noChangeAspect="1"/>
          </p:cNvPicPr>
          <p:nvPr/>
        </p:nvPicPr>
        <p:blipFill>
          <a:blip r:embed="rId4"/>
          <a:stretch>
            <a:fillRect/>
          </a:stretch>
        </p:blipFill>
        <p:spPr>
          <a:xfrm>
            <a:off x="533400" y="2723099"/>
            <a:ext cx="6428406" cy="3117097"/>
          </a:xfrm>
          <a:prstGeom prst="rect">
            <a:avLst/>
          </a:prstGeom>
        </p:spPr>
      </p:pic>
      <p:pic>
        <p:nvPicPr>
          <p:cNvPr id="7" name="Picture 6">
            <a:extLst>
              <a:ext uri="{FF2B5EF4-FFF2-40B4-BE49-F238E27FC236}">
                <a16:creationId xmlns:a16="http://schemas.microsoft.com/office/drawing/2014/main" id="{BACD76B7-78B9-CFBC-6DCF-42529D0B8FB5}"/>
              </a:ext>
            </a:extLst>
          </p:cNvPr>
          <p:cNvPicPr>
            <a:picLocks noChangeAspect="1"/>
          </p:cNvPicPr>
          <p:nvPr/>
        </p:nvPicPr>
        <p:blipFill>
          <a:blip r:embed="rId5"/>
          <a:stretch>
            <a:fillRect/>
          </a:stretch>
        </p:blipFill>
        <p:spPr>
          <a:xfrm>
            <a:off x="7277100" y="2274760"/>
            <a:ext cx="3890266" cy="3849883"/>
          </a:xfrm>
          <a:prstGeom prst="rect">
            <a:avLst/>
          </a:prstGeom>
        </p:spPr>
      </p:pic>
      <p:sp>
        <p:nvSpPr>
          <p:cNvPr id="9" name="TextBox 8">
            <a:extLst>
              <a:ext uri="{FF2B5EF4-FFF2-40B4-BE49-F238E27FC236}">
                <a16:creationId xmlns:a16="http://schemas.microsoft.com/office/drawing/2014/main" id="{F2740004-2815-8417-5F93-5A9370D06B5B}"/>
              </a:ext>
            </a:extLst>
          </p:cNvPr>
          <p:cNvSpPr txBox="1"/>
          <p:nvPr/>
        </p:nvSpPr>
        <p:spPr>
          <a:xfrm>
            <a:off x="419100" y="1017804"/>
            <a:ext cx="10417089" cy="1200329"/>
          </a:xfrm>
          <a:prstGeom prst="rect">
            <a:avLst/>
          </a:prstGeom>
          <a:noFill/>
        </p:spPr>
        <p:txBody>
          <a:bodyPr wrap="square">
            <a:spAutoFit/>
          </a:bodyPr>
          <a:lstStyle/>
          <a:p>
            <a:pPr marL="285750" indent="-285750">
              <a:buClr>
                <a:srgbClr val="00B0F0"/>
              </a:buClr>
              <a:buFont typeface="Arial" panose="020B0604020202020204" pitchFamily="34" charset="0"/>
              <a:buChar char="•"/>
            </a:pPr>
            <a:r>
              <a:rPr lang="en-US" sz="1800" dirty="0">
                <a:effectLst/>
                <a:latin typeface="HelveticaNeue" panose="02000503000000020004" pitchFamily="2" charset="0"/>
              </a:rPr>
              <a:t>The top influential twitterers by tweet count are all non-verified and belong to the “Other” category. </a:t>
            </a:r>
            <a:endParaRPr lang="en-US" sz="1800" dirty="0">
              <a:effectLst/>
              <a:latin typeface="ArialMT"/>
            </a:endParaRPr>
          </a:p>
          <a:p>
            <a:pPr marL="285750" indent="-285750">
              <a:buClr>
                <a:srgbClr val="00B0F0"/>
              </a:buClr>
              <a:buFont typeface="Arial" panose="020B0604020202020204" pitchFamily="34" charset="0"/>
              <a:buChar char="•"/>
            </a:pPr>
            <a:r>
              <a:rPr lang="en-US" sz="1800" dirty="0">
                <a:effectLst/>
                <a:latin typeface="HelveticaNeue" panose="02000503000000020004" pitchFamily="2" charset="0"/>
              </a:rPr>
              <a:t>The “Other” category has the most tweets, but by organization/type -&gt; “Influencer” has the most education tweets. </a:t>
            </a:r>
            <a:endParaRPr lang="en-US" sz="1800" dirty="0">
              <a:effectLst/>
              <a:latin typeface="ArialMT"/>
            </a:endParaRPr>
          </a:p>
        </p:txBody>
      </p:sp>
      <p:sp>
        <p:nvSpPr>
          <p:cNvPr id="11" name="TextBox 10">
            <a:extLst>
              <a:ext uri="{FF2B5EF4-FFF2-40B4-BE49-F238E27FC236}">
                <a16:creationId xmlns:a16="http://schemas.microsoft.com/office/drawing/2014/main" id="{48186CCC-E02A-1077-A3FC-3ED621114CD2}"/>
              </a:ext>
            </a:extLst>
          </p:cNvPr>
          <p:cNvSpPr txBox="1"/>
          <p:nvPr/>
        </p:nvSpPr>
        <p:spPr>
          <a:xfrm>
            <a:off x="419100" y="6445766"/>
            <a:ext cx="10619186" cy="276999"/>
          </a:xfrm>
          <a:prstGeom prst="rect">
            <a:avLst/>
          </a:prstGeom>
          <a:noFill/>
        </p:spPr>
        <p:txBody>
          <a:bodyPr wrap="square">
            <a:spAutoFit/>
          </a:bodyPr>
          <a:lstStyle/>
          <a:p>
            <a:r>
              <a:rPr lang="en-US" sz="1200" i="1" dirty="0">
                <a:effectLst/>
              </a:rPr>
              <a:t>Note: dropped the “Other” Category from chart for visibility of the other organizations *Analysis done on Top 50% of twitterers based on average influence score </a:t>
            </a:r>
          </a:p>
        </p:txBody>
      </p:sp>
    </p:spTree>
    <p:extLst>
      <p:ext uri="{BB962C8B-B14F-4D97-AF65-F5344CB8AC3E}">
        <p14:creationId xmlns:p14="http://schemas.microsoft.com/office/powerpoint/2010/main" val="2886194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C7F868-0822-E806-C7FE-CF5BB8A5EF84}"/>
              </a:ext>
            </a:extLst>
          </p:cNvPr>
          <p:cNvSpPr txBox="1"/>
          <p:nvPr/>
        </p:nvSpPr>
        <p:spPr>
          <a:xfrm>
            <a:off x="469900" y="399534"/>
            <a:ext cx="8166100" cy="523220"/>
          </a:xfrm>
          <a:prstGeom prst="rect">
            <a:avLst/>
          </a:prstGeom>
          <a:noFill/>
        </p:spPr>
        <p:txBody>
          <a:bodyPr wrap="square">
            <a:spAutoFit/>
          </a:bodyPr>
          <a:lstStyle/>
          <a:p>
            <a:r>
              <a:rPr lang="en-US" sz="2800" dirty="0">
                <a:effectLst/>
                <a:latin typeface="Comic Sans MS" panose="030F0902030302020204" pitchFamily="66" charset="0"/>
              </a:rPr>
              <a:t>Top Influential Twitterers* By Retweet Count </a:t>
            </a:r>
          </a:p>
        </p:txBody>
      </p:sp>
      <p:pic>
        <p:nvPicPr>
          <p:cNvPr id="6" name="Picture 6" descr="Twitter Logo, Twitter Symbol, Meaning, History and Evolution">
            <a:extLst>
              <a:ext uri="{FF2B5EF4-FFF2-40B4-BE49-F238E27FC236}">
                <a16:creationId xmlns:a16="http://schemas.microsoft.com/office/drawing/2014/main" id="{DBF83354-803B-0DF4-E86F-EE5B99C250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CEDD11F-688E-97BF-E0C0-8DBAA0671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6689" y="511833"/>
            <a:ext cx="298622" cy="2986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B465B2-A617-ECBA-E440-7E7C79B7776A}"/>
              </a:ext>
            </a:extLst>
          </p:cNvPr>
          <p:cNvPicPr>
            <a:picLocks noChangeAspect="1"/>
          </p:cNvPicPr>
          <p:nvPr/>
        </p:nvPicPr>
        <p:blipFill>
          <a:blip r:embed="rId4"/>
          <a:stretch>
            <a:fillRect/>
          </a:stretch>
        </p:blipFill>
        <p:spPr>
          <a:xfrm>
            <a:off x="469900" y="2795955"/>
            <a:ext cx="6096000" cy="3077746"/>
          </a:xfrm>
          <a:prstGeom prst="rect">
            <a:avLst/>
          </a:prstGeom>
        </p:spPr>
      </p:pic>
      <p:pic>
        <p:nvPicPr>
          <p:cNvPr id="10" name="Picture 9">
            <a:extLst>
              <a:ext uri="{FF2B5EF4-FFF2-40B4-BE49-F238E27FC236}">
                <a16:creationId xmlns:a16="http://schemas.microsoft.com/office/drawing/2014/main" id="{64706B34-9C82-8789-E2DD-C9B094C996FE}"/>
              </a:ext>
            </a:extLst>
          </p:cNvPr>
          <p:cNvPicPr>
            <a:picLocks noChangeAspect="1"/>
          </p:cNvPicPr>
          <p:nvPr/>
        </p:nvPicPr>
        <p:blipFill>
          <a:blip r:embed="rId5"/>
          <a:stretch>
            <a:fillRect/>
          </a:stretch>
        </p:blipFill>
        <p:spPr>
          <a:xfrm>
            <a:off x="6700965" y="2136388"/>
            <a:ext cx="4452723" cy="4295150"/>
          </a:xfrm>
          <a:prstGeom prst="rect">
            <a:avLst/>
          </a:prstGeom>
        </p:spPr>
      </p:pic>
      <p:sp>
        <p:nvSpPr>
          <p:cNvPr id="12" name="TextBox 11">
            <a:extLst>
              <a:ext uri="{FF2B5EF4-FFF2-40B4-BE49-F238E27FC236}">
                <a16:creationId xmlns:a16="http://schemas.microsoft.com/office/drawing/2014/main" id="{7F3A6FF2-8779-86F8-AAF6-BC216A3D8F01}"/>
              </a:ext>
            </a:extLst>
          </p:cNvPr>
          <p:cNvSpPr txBox="1"/>
          <p:nvPr/>
        </p:nvSpPr>
        <p:spPr>
          <a:xfrm>
            <a:off x="469900" y="984299"/>
            <a:ext cx="10185400" cy="1200329"/>
          </a:xfrm>
          <a:prstGeom prst="rect">
            <a:avLst/>
          </a:prstGeom>
          <a:noFill/>
        </p:spPr>
        <p:txBody>
          <a:bodyPr wrap="square">
            <a:spAutoFit/>
          </a:bodyPr>
          <a:lstStyle/>
          <a:p>
            <a:pPr marL="285750" indent="-285750">
              <a:buClr>
                <a:srgbClr val="00B0F0"/>
              </a:buClr>
              <a:buFont typeface="Arial" panose="020B0604020202020204" pitchFamily="34" charset="0"/>
              <a:buChar char="•"/>
            </a:pPr>
            <a:r>
              <a:rPr lang="en-US" sz="1800" dirty="0">
                <a:effectLst/>
                <a:latin typeface="HelveticaNeue" panose="02000503000000020004" pitchFamily="2" charset="0"/>
              </a:rPr>
              <a:t>The top influential twitterers by retweet count are all non-verified and belong to the “Other” category. </a:t>
            </a:r>
            <a:endParaRPr lang="en-US" sz="1800" dirty="0">
              <a:effectLst/>
              <a:latin typeface="ArialMT"/>
            </a:endParaRPr>
          </a:p>
          <a:p>
            <a:pPr marL="285750" indent="-285750">
              <a:buClr>
                <a:srgbClr val="00B0F0"/>
              </a:buClr>
              <a:buFont typeface="Arial" panose="020B0604020202020204" pitchFamily="34" charset="0"/>
              <a:buChar char="•"/>
            </a:pPr>
            <a:r>
              <a:rPr lang="en-US" sz="1800" dirty="0">
                <a:effectLst/>
                <a:latin typeface="HelveticaNeue" panose="02000503000000020004" pitchFamily="2" charset="0"/>
              </a:rPr>
              <a:t>The “Other” category has the most retweets, but by organization/type -&gt; “Influencers” have the most education retweets. </a:t>
            </a:r>
            <a:endParaRPr lang="en-US" dirty="0">
              <a:effectLst/>
            </a:endParaRPr>
          </a:p>
        </p:txBody>
      </p:sp>
      <p:sp>
        <p:nvSpPr>
          <p:cNvPr id="13" name="TextBox 12">
            <a:extLst>
              <a:ext uri="{FF2B5EF4-FFF2-40B4-BE49-F238E27FC236}">
                <a16:creationId xmlns:a16="http://schemas.microsoft.com/office/drawing/2014/main" id="{C64409FA-AB36-D6B8-AF9F-1A55BD5939EE}"/>
              </a:ext>
            </a:extLst>
          </p:cNvPr>
          <p:cNvSpPr txBox="1"/>
          <p:nvPr/>
        </p:nvSpPr>
        <p:spPr>
          <a:xfrm>
            <a:off x="469900" y="6490366"/>
            <a:ext cx="10619186" cy="276999"/>
          </a:xfrm>
          <a:prstGeom prst="rect">
            <a:avLst/>
          </a:prstGeom>
          <a:noFill/>
        </p:spPr>
        <p:txBody>
          <a:bodyPr wrap="square">
            <a:spAutoFit/>
          </a:bodyPr>
          <a:lstStyle/>
          <a:p>
            <a:r>
              <a:rPr lang="en-US" sz="1200" i="1" dirty="0">
                <a:effectLst/>
              </a:rPr>
              <a:t>Note: dropped the “Other” Category from chart for visibility of the other organizations *Analysis done on Top 50% of twitterers based on average influence score </a:t>
            </a:r>
          </a:p>
        </p:txBody>
      </p:sp>
    </p:spTree>
    <p:extLst>
      <p:ext uri="{BB962C8B-B14F-4D97-AF65-F5344CB8AC3E}">
        <p14:creationId xmlns:p14="http://schemas.microsoft.com/office/powerpoint/2010/main" val="2158139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3FB63F-8D76-4C4C-D87B-1FE429F65996}"/>
              </a:ext>
            </a:extLst>
          </p:cNvPr>
          <p:cNvPicPr>
            <a:picLocks noChangeAspect="1"/>
          </p:cNvPicPr>
          <p:nvPr/>
        </p:nvPicPr>
        <p:blipFill>
          <a:blip r:embed="rId2"/>
          <a:stretch>
            <a:fillRect/>
          </a:stretch>
        </p:blipFill>
        <p:spPr>
          <a:xfrm>
            <a:off x="615655" y="3194104"/>
            <a:ext cx="4814091" cy="3163824"/>
          </a:xfrm>
          <a:prstGeom prst="rect">
            <a:avLst/>
          </a:prstGeom>
        </p:spPr>
      </p:pic>
      <p:pic>
        <p:nvPicPr>
          <p:cNvPr id="7" name="Picture 6">
            <a:extLst>
              <a:ext uri="{FF2B5EF4-FFF2-40B4-BE49-F238E27FC236}">
                <a16:creationId xmlns:a16="http://schemas.microsoft.com/office/drawing/2014/main" id="{4AAECE43-CE5E-83A1-2A9D-5A67AFAEA467}"/>
              </a:ext>
            </a:extLst>
          </p:cNvPr>
          <p:cNvPicPr>
            <a:picLocks noChangeAspect="1"/>
          </p:cNvPicPr>
          <p:nvPr/>
        </p:nvPicPr>
        <p:blipFill>
          <a:blip r:embed="rId3"/>
          <a:stretch>
            <a:fillRect/>
          </a:stretch>
        </p:blipFill>
        <p:spPr>
          <a:xfrm>
            <a:off x="6143812" y="401223"/>
            <a:ext cx="5155783" cy="2490151"/>
          </a:xfrm>
          <a:prstGeom prst="rect">
            <a:avLst/>
          </a:prstGeom>
        </p:spPr>
      </p:pic>
      <p:pic>
        <p:nvPicPr>
          <p:cNvPr id="8" name="Picture 7">
            <a:extLst>
              <a:ext uri="{FF2B5EF4-FFF2-40B4-BE49-F238E27FC236}">
                <a16:creationId xmlns:a16="http://schemas.microsoft.com/office/drawing/2014/main" id="{94CF7335-04D0-2666-857D-FCDC1A211B57}"/>
              </a:ext>
            </a:extLst>
          </p:cNvPr>
          <p:cNvPicPr>
            <a:picLocks noChangeAspect="1"/>
          </p:cNvPicPr>
          <p:nvPr/>
        </p:nvPicPr>
        <p:blipFill>
          <a:blip r:embed="rId4"/>
          <a:stretch>
            <a:fillRect/>
          </a:stretch>
        </p:blipFill>
        <p:spPr>
          <a:xfrm>
            <a:off x="5959885" y="3310000"/>
            <a:ext cx="5168404" cy="2932032"/>
          </a:xfrm>
          <a:prstGeom prst="rect">
            <a:avLst/>
          </a:prstGeom>
        </p:spPr>
      </p:pic>
      <p:sp>
        <p:nvSpPr>
          <p:cNvPr id="10" name="TextBox 9">
            <a:extLst>
              <a:ext uri="{FF2B5EF4-FFF2-40B4-BE49-F238E27FC236}">
                <a16:creationId xmlns:a16="http://schemas.microsoft.com/office/drawing/2014/main" id="{EB890B84-1A2E-3AAE-F940-0787970AF798}"/>
              </a:ext>
            </a:extLst>
          </p:cNvPr>
          <p:cNvSpPr txBox="1"/>
          <p:nvPr/>
        </p:nvSpPr>
        <p:spPr>
          <a:xfrm>
            <a:off x="200212" y="323272"/>
            <a:ext cx="6096000" cy="830997"/>
          </a:xfrm>
          <a:prstGeom prst="rect">
            <a:avLst/>
          </a:prstGeom>
          <a:noFill/>
        </p:spPr>
        <p:txBody>
          <a:bodyPr wrap="square">
            <a:spAutoFit/>
          </a:bodyPr>
          <a:lstStyle/>
          <a:p>
            <a:r>
              <a:rPr lang="en-US" sz="2400" dirty="0">
                <a:effectLst/>
                <a:latin typeface="Comic Sans MS" panose="030F0902030302020204" pitchFamily="66" charset="0"/>
              </a:rPr>
              <a:t>Top Twitterers by Influence Score For Each Organization </a:t>
            </a:r>
          </a:p>
        </p:txBody>
      </p:sp>
      <p:sp>
        <p:nvSpPr>
          <p:cNvPr id="11" name="TextBox 10">
            <a:extLst>
              <a:ext uri="{FF2B5EF4-FFF2-40B4-BE49-F238E27FC236}">
                <a16:creationId xmlns:a16="http://schemas.microsoft.com/office/drawing/2014/main" id="{C7714E9E-37FB-EC12-C160-26F59DA86914}"/>
              </a:ext>
            </a:extLst>
          </p:cNvPr>
          <p:cNvSpPr txBox="1"/>
          <p:nvPr/>
        </p:nvSpPr>
        <p:spPr>
          <a:xfrm>
            <a:off x="398656" y="1378769"/>
            <a:ext cx="5248088" cy="1200329"/>
          </a:xfrm>
          <a:prstGeom prst="rect">
            <a:avLst/>
          </a:prstGeom>
          <a:noFill/>
        </p:spPr>
        <p:txBody>
          <a:bodyPr wrap="square" rtlCol="0">
            <a:spAutoFit/>
          </a:bodyPr>
          <a:lstStyle/>
          <a:p>
            <a:pPr marL="285750" indent="-285750">
              <a:buClr>
                <a:srgbClr val="00B0F0"/>
              </a:buClr>
              <a:buFont typeface="Arial" panose="020B0604020202020204" pitchFamily="34" charset="0"/>
              <a:buChar char="•"/>
            </a:pPr>
            <a:r>
              <a:rPr lang="en-US" dirty="0"/>
              <a:t>Top news twitterers are from the highest tweeting countries. </a:t>
            </a:r>
          </a:p>
          <a:p>
            <a:pPr marL="285750" indent="-285750">
              <a:buClr>
                <a:srgbClr val="00B0F0"/>
              </a:buClr>
              <a:buFont typeface="Arial" panose="020B0604020202020204" pitchFamily="34" charset="0"/>
              <a:buChar char="•"/>
            </a:pPr>
            <a:r>
              <a:rPr lang="en-US" b="1" dirty="0" err="1">
                <a:solidFill>
                  <a:srgbClr val="00B0F0"/>
                </a:solidFill>
              </a:rPr>
              <a:t>Tes</a:t>
            </a:r>
            <a:r>
              <a:rPr lang="en-US" dirty="0"/>
              <a:t> is an award-winning school news magazine.</a:t>
            </a:r>
          </a:p>
          <a:p>
            <a:pPr marL="285750" indent="-285750">
              <a:buClr>
                <a:srgbClr val="00B0F0"/>
              </a:buClr>
              <a:buFont typeface="Arial" panose="020B0604020202020204" pitchFamily="34" charset="0"/>
              <a:buChar char="•"/>
            </a:pPr>
            <a:r>
              <a:rPr lang="en-US" b="1" dirty="0">
                <a:solidFill>
                  <a:srgbClr val="00B0F0"/>
                </a:solidFill>
              </a:rPr>
              <a:t>NCRI-Fac</a:t>
            </a:r>
            <a:r>
              <a:rPr lang="en-US" dirty="0"/>
              <a:t> is National council of resistance of Iran.</a:t>
            </a:r>
          </a:p>
        </p:txBody>
      </p:sp>
      <p:pic>
        <p:nvPicPr>
          <p:cNvPr id="12" name="Picture 11" descr="Twitter Logo, Twitter Symbol, Meaning, History and Evolution">
            <a:extLst>
              <a:ext uri="{FF2B5EF4-FFF2-40B4-BE49-F238E27FC236}">
                <a16:creationId xmlns:a16="http://schemas.microsoft.com/office/drawing/2014/main" id="{D86629B4-652E-C215-2E3F-D859979C2CE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D578DF2-662A-7938-43E6-0A79C906BA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701" y="793949"/>
            <a:ext cx="298622" cy="2986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84869E-56B2-7F9A-923D-5E7D9A14FA09}"/>
              </a:ext>
            </a:extLst>
          </p:cNvPr>
          <p:cNvSpPr txBox="1"/>
          <p:nvPr/>
        </p:nvSpPr>
        <p:spPr>
          <a:xfrm>
            <a:off x="615655" y="2907906"/>
            <a:ext cx="645113" cy="338554"/>
          </a:xfrm>
          <a:prstGeom prst="rect">
            <a:avLst/>
          </a:prstGeom>
          <a:noFill/>
        </p:spPr>
        <p:txBody>
          <a:bodyPr wrap="none" rtlCol="0">
            <a:spAutoFit/>
          </a:bodyPr>
          <a:lstStyle/>
          <a:p>
            <a:r>
              <a:rPr lang="en-US" sz="1600" b="1" i="1" dirty="0">
                <a:solidFill>
                  <a:srgbClr val="00B0F0"/>
                </a:solidFill>
              </a:rPr>
              <a:t>News</a:t>
            </a:r>
          </a:p>
        </p:txBody>
      </p:sp>
      <p:sp>
        <p:nvSpPr>
          <p:cNvPr id="15" name="TextBox 14">
            <a:extLst>
              <a:ext uri="{FF2B5EF4-FFF2-40B4-BE49-F238E27FC236}">
                <a16:creationId xmlns:a16="http://schemas.microsoft.com/office/drawing/2014/main" id="{9D5B90C5-C782-DC37-6530-1137980483FD}"/>
              </a:ext>
            </a:extLst>
          </p:cNvPr>
          <p:cNvSpPr txBox="1"/>
          <p:nvPr/>
        </p:nvSpPr>
        <p:spPr>
          <a:xfrm>
            <a:off x="10557084" y="62669"/>
            <a:ext cx="742511" cy="338554"/>
          </a:xfrm>
          <a:prstGeom prst="rect">
            <a:avLst/>
          </a:prstGeom>
          <a:noFill/>
        </p:spPr>
        <p:txBody>
          <a:bodyPr wrap="none" rtlCol="0">
            <a:spAutoFit/>
          </a:bodyPr>
          <a:lstStyle/>
          <a:p>
            <a:r>
              <a:rPr lang="en-US" sz="1600" b="1" i="1" dirty="0">
                <a:solidFill>
                  <a:srgbClr val="00B0F0"/>
                </a:solidFill>
              </a:rPr>
              <a:t>School</a:t>
            </a:r>
          </a:p>
        </p:txBody>
      </p:sp>
      <p:sp>
        <p:nvSpPr>
          <p:cNvPr id="17" name="TextBox 16">
            <a:extLst>
              <a:ext uri="{FF2B5EF4-FFF2-40B4-BE49-F238E27FC236}">
                <a16:creationId xmlns:a16="http://schemas.microsoft.com/office/drawing/2014/main" id="{BD9F2F32-73D8-FE43-1F26-DC781625921E}"/>
              </a:ext>
            </a:extLst>
          </p:cNvPr>
          <p:cNvSpPr txBox="1"/>
          <p:nvPr/>
        </p:nvSpPr>
        <p:spPr>
          <a:xfrm>
            <a:off x="9890188" y="3024827"/>
            <a:ext cx="1246560" cy="338554"/>
          </a:xfrm>
          <a:prstGeom prst="rect">
            <a:avLst/>
          </a:prstGeom>
          <a:noFill/>
        </p:spPr>
        <p:txBody>
          <a:bodyPr wrap="none" rtlCol="0">
            <a:spAutoFit/>
          </a:bodyPr>
          <a:lstStyle/>
          <a:p>
            <a:r>
              <a:rPr lang="en-US" sz="1600" b="1" i="1" dirty="0">
                <a:solidFill>
                  <a:srgbClr val="00B0F0"/>
                </a:solidFill>
              </a:rPr>
              <a:t>Government</a:t>
            </a:r>
          </a:p>
        </p:txBody>
      </p:sp>
    </p:spTree>
    <p:extLst>
      <p:ext uri="{BB962C8B-B14F-4D97-AF65-F5344CB8AC3E}">
        <p14:creationId xmlns:p14="http://schemas.microsoft.com/office/powerpoint/2010/main" val="2685928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26CC7-CA16-4CC5-0FBF-5E703DD36C5A}"/>
              </a:ext>
            </a:extLst>
          </p:cNvPr>
          <p:cNvPicPr>
            <a:picLocks noChangeAspect="1"/>
          </p:cNvPicPr>
          <p:nvPr/>
        </p:nvPicPr>
        <p:blipFill>
          <a:blip r:embed="rId2"/>
          <a:stretch>
            <a:fillRect/>
          </a:stretch>
        </p:blipFill>
        <p:spPr>
          <a:xfrm>
            <a:off x="448048" y="303980"/>
            <a:ext cx="4286612" cy="2630980"/>
          </a:xfrm>
          <a:prstGeom prst="rect">
            <a:avLst/>
          </a:prstGeom>
        </p:spPr>
      </p:pic>
      <p:pic>
        <p:nvPicPr>
          <p:cNvPr id="3" name="Picture 2">
            <a:extLst>
              <a:ext uri="{FF2B5EF4-FFF2-40B4-BE49-F238E27FC236}">
                <a16:creationId xmlns:a16="http://schemas.microsoft.com/office/drawing/2014/main" id="{8EA27DDB-A44A-3F5B-7884-E80F89FA9EA2}"/>
              </a:ext>
            </a:extLst>
          </p:cNvPr>
          <p:cNvPicPr>
            <a:picLocks noChangeAspect="1"/>
          </p:cNvPicPr>
          <p:nvPr/>
        </p:nvPicPr>
        <p:blipFill>
          <a:blip r:embed="rId3"/>
          <a:stretch>
            <a:fillRect/>
          </a:stretch>
        </p:blipFill>
        <p:spPr>
          <a:xfrm>
            <a:off x="6052369" y="560723"/>
            <a:ext cx="4092073" cy="2774287"/>
          </a:xfrm>
          <a:prstGeom prst="rect">
            <a:avLst/>
          </a:prstGeom>
        </p:spPr>
      </p:pic>
      <p:pic>
        <p:nvPicPr>
          <p:cNvPr id="4" name="Picture 3">
            <a:extLst>
              <a:ext uri="{FF2B5EF4-FFF2-40B4-BE49-F238E27FC236}">
                <a16:creationId xmlns:a16="http://schemas.microsoft.com/office/drawing/2014/main" id="{E64D5E9B-946C-FE9F-9132-9247D77EF83E}"/>
              </a:ext>
            </a:extLst>
          </p:cNvPr>
          <p:cNvPicPr>
            <a:picLocks noChangeAspect="1"/>
          </p:cNvPicPr>
          <p:nvPr/>
        </p:nvPicPr>
        <p:blipFill>
          <a:blip r:embed="rId4"/>
          <a:stretch>
            <a:fillRect/>
          </a:stretch>
        </p:blipFill>
        <p:spPr>
          <a:xfrm>
            <a:off x="305909" y="3873500"/>
            <a:ext cx="4672802" cy="2232406"/>
          </a:xfrm>
          <a:prstGeom prst="rect">
            <a:avLst/>
          </a:prstGeom>
        </p:spPr>
      </p:pic>
      <p:pic>
        <p:nvPicPr>
          <p:cNvPr id="5" name="Picture 4">
            <a:extLst>
              <a:ext uri="{FF2B5EF4-FFF2-40B4-BE49-F238E27FC236}">
                <a16:creationId xmlns:a16="http://schemas.microsoft.com/office/drawing/2014/main" id="{865BEDEB-16DD-E34B-3F42-CB3E2EE46C26}"/>
              </a:ext>
            </a:extLst>
          </p:cNvPr>
          <p:cNvPicPr>
            <a:picLocks noChangeAspect="1"/>
          </p:cNvPicPr>
          <p:nvPr/>
        </p:nvPicPr>
        <p:blipFill>
          <a:blip r:embed="rId5"/>
          <a:stretch>
            <a:fillRect/>
          </a:stretch>
        </p:blipFill>
        <p:spPr>
          <a:xfrm>
            <a:off x="5416503" y="3909924"/>
            <a:ext cx="4672802" cy="2279761"/>
          </a:xfrm>
          <a:prstGeom prst="rect">
            <a:avLst/>
          </a:prstGeom>
        </p:spPr>
      </p:pic>
      <p:sp>
        <p:nvSpPr>
          <p:cNvPr id="7" name="TextBox 6">
            <a:extLst>
              <a:ext uri="{FF2B5EF4-FFF2-40B4-BE49-F238E27FC236}">
                <a16:creationId xmlns:a16="http://schemas.microsoft.com/office/drawing/2014/main" id="{7CD0D43B-D8D3-DC31-E428-85C224A31C90}"/>
              </a:ext>
            </a:extLst>
          </p:cNvPr>
          <p:cNvSpPr txBox="1"/>
          <p:nvPr/>
        </p:nvSpPr>
        <p:spPr>
          <a:xfrm>
            <a:off x="7205780" y="25121"/>
            <a:ext cx="5126319" cy="307777"/>
          </a:xfrm>
          <a:prstGeom prst="rect">
            <a:avLst/>
          </a:prstGeom>
          <a:noFill/>
        </p:spPr>
        <p:txBody>
          <a:bodyPr wrap="square">
            <a:spAutoFit/>
          </a:bodyPr>
          <a:lstStyle/>
          <a:p>
            <a:r>
              <a:rPr lang="en-US" sz="1400" dirty="0">
                <a:effectLst/>
                <a:latin typeface="Comic Sans MS" panose="030F0902030302020204" pitchFamily="66" charset="0"/>
              </a:rPr>
              <a:t>Top Twitterers by Influence Score For Each Organization </a:t>
            </a:r>
          </a:p>
        </p:txBody>
      </p:sp>
      <p:sp>
        <p:nvSpPr>
          <p:cNvPr id="8" name="TextBox 7">
            <a:extLst>
              <a:ext uri="{FF2B5EF4-FFF2-40B4-BE49-F238E27FC236}">
                <a16:creationId xmlns:a16="http://schemas.microsoft.com/office/drawing/2014/main" id="{85CDB05A-7F85-5153-E931-B1134CF9E79B}"/>
              </a:ext>
            </a:extLst>
          </p:cNvPr>
          <p:cNvSpPr txBox="1"/>
          <p:nvPr/>
        </p:nvSpPr>
        <p:spPr>
          <a:xfrm>
            <a:off x="305909" y="2905780"/>
            <a:ext cx="4570891" cy="523220"/>
          </a:xfrm>
          <a:prstGeom prst="rect">
            <a:avLst/>
          </a:prstGeom>
          <a:noFill/>
        </p:spPr>
        <p:txBody>
          <a:bodyPr wrap="square" rtlCol="0">
            <a:spAutoFit/>
          </a:bodyPr>
          <a:lstStyle/>
          <a:p>
            <a:r>
              <a:rPr lang="en-US" sz="1400" b="1" dirty="0">
                <a:solidFill>
                  <a:srgbClr val="00B0F0"/>
                </a:solidFill>
              </a:rPr>
              <a:t>Nicholas </a:t>
            </a:r>
            <a:r>
              <a:rPr lang="en-US" sz="1400" b="1" dirty="0" err="1">
                <a:solidFill>
                  <a:srgbClr val="00B0F0"/>
                </a:solidFill>
              </a:rPr>
              <a:t>Ferroni</a:t>
            </a:r>
            <a:r>
              <a:rPr lang="en-US" sz="1400" b="1" dirty="0">
                <a:solidFill>
                  <a:srgbClr val="00B0F0"/>
                </a:solidFill>
              </a:rPr>
              <a:t> </a:t>
            </a:r>
            <a:r>
              <a:rPr lang="en-US" sz="1400" dirty="0"/>
              <a:t>is a famous teacher who tweets a lot about education</a:t>
            </a:r>
          </a:p>
        </p:txBody>
      </p:sp>
      <p:sp>
        <p:nvSpPr>
          <p:cNvPr id="9" name="TextBox 8">
            <a:extLst>
              <a:ext uri="{FF2B5EF4-FFF2-40B4-BE49-F238E27FC236}">
                <a16:creationId xmlns:a16="http://schemas.microsoft.com/office/drawing/2014/main" id="{13BA7D22-0767-B0A2-A19B-043F34FC88EF}"/>
              </a:ext>
            </a:extLst>
          </p:cNvPr>
          <p:cNvSpPr txBox="1"/>
          <p:nvPr/>
        </p:nvSpPr>
        <p:spPr>
          <a:xfrm>
            <a:off x="280509" y="6105906"/>
            <a:ext cx="4570891" cy="523220"/>
          </a:xfrm>
          <a:prstGeom prst="rect">
            <a:avLst/>
          </a:prstGeom>
          <a:noFill/>
        </p:spPr>
        <p:txBody>
          <a:bodyPr wrap="square" rtlCol="0">
            <a:spAutoFit/>
          </a:bodyPr>
          <a:lstStyle/>
          <a:p>
            <a:r>
              <a:rPr lang="en-US" sz="1400" b="1" dirty="0">
                <a:solidFill>
                  <a:srgbClr val="00B0F0"/>
                </a:solidFill>
              </a:rPr>
              <a:t>Makerere University </a:t>
            </a:r>
            <a:r>
              <a:rPr lang="en-US" sz="1400" dirty="0"/>
              <a:t>is one of the biggest universities in Africa</a:t>
            </a:r>
          </a:p>
        </p:txBody>
      </p:sp>
      <p:sp>
        <p:nvSpPr>
          <p:cNvPr id="10" name="TextBox 9">
            <a:extLst>
              <a:ext uri="{FF2B5EF4-FFF2-40B4-BE49-F238E27FC236}">
                <a16:creationId xmlns:a16="http://schemas.microsoft.com/office/drawing/2014/main" id="{3089810C-A689-5F9C-FBF7-5F2365E6CD08}"/>
              </a:ext>
            </a:extLst>
          </p:cNvPr>
          <p:cNvSpPr txBox="1"/>
          <p:nvPr/>
        </p:nvSpPr>
        <p:spPr>
          <a:xfrm>
            <a:off x="10275341" y="1363090"/>
            <a:ext cx="1711861" cy="1169551"/>
          </a:xfrm>
          <a:prstGeom prst="rect">
            <a:avLst/>
          </a:prstGeom>
          <a:noFill/>
        </p:spPr>
        <p:txBody>
          <a:bodyPr wrap="square" rtlCol="0">
            <a:spAutoFit/>
          </a:bodyPr>
          <a:lstStyle/>
          <a:p>
            <a:r>
              <a:rPr lang="en-US" sz="1400" b="1" dirty="0">
                <a:solidFill>
                  <a:srgbClr val="00B0F0"/>
                </a:solidFill>
              </a:rPr>
              <a:t>Corey A DeAngelis </a:t>
            </a:r>
            <a:r>
              <a:rPr lang="en-US" sz="1400" dirty="0"/>
              <a:t>is a senior fellow at schoolchoicenow and has 120.6k followers</a:t>
            </a:r>
          </a:p>
        </p:txBody>
      </p:sp>
      <p:sp>
        <p:nvSpPr>
          <p:cNvPr id="11" name="TextBox 10">
            <a:extLst>
              <a:ext uri="{FF2B5EF4-FFF2-40B4-BE49-F238E27FC236}">
                <a16:creationId xmlns:a16="http://schemas.microsoft.com/office/drawing/2014/main" id="{A722FBB6-8328-75EB-87B0-1F3BAF64462F}"/>
              </a:ext>
            </a:extLst>
          </p:cNvPr>
          <p:cNvSpPr txBox="1"/>
          <p:nvPr/>
        </p:nvSpPr>
        <p:spPr>
          <a:xfrm>
            <a:off x="10216616" y="4632611"/>
            <a:ext cx="1829310" cy="1384995"/>
          </a:xfrm>
          <a:prstGeom prst="rect">
            <a:avLst/>
          </a:prstGeom>
          <a:noFill/>
        </p:spPr>
        <p:txBody>
          <a:bodyPr wrap="square" rtlCol="0">
            <a:spAutoFit/>
          </a:bodyPr>
          <a:lstStyle/>
          <a:p>
            <a:r>
              <a:rPr lang="en-US" sz="1400" b="1" dirty="0">
                <a:solidFill>
                  <a:srgbClr val="00B0F0"/>
                </a:solidFill>
              </a:rPr>
              <a:t>AmericansForTheArts</a:t>
            </a:r>
            <a:r>
              <a:rPr lang="en-US" sz="1400" dirty="0"/>
              <a:t> is a non-profit organization which advances arts and education advocacy in US.</a:t>
            </a:r>
          </a:p>
        </p:txBody>
      </p:sp>
      <p:pic>
        <p:nvPicPr>
          <p:cNvPr id="12" name="Picture 11" descr="Twitter Logo, Twitter Symbol, Meaning, History and Evolution">
            <a:extLst>
              <a:ext uri="{FF2B5EF4-FFF2-40B4-BE49-F238E27FC236}">
                <a16:creationId xmlns:a16="http://schemas.microsoft.com/office/drawing/2014/main" id="{E5D9A82C-9BB0-886F-64EB-6CDD75BF55C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1318789" y="6124643"/>
            <a:ext cx="690515" cy="61379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2695B46-D9CC-6B45-8FDA-E88895DE6265}"/>
              </a:ext>
            </a:extLst>
          </p:cNvPr>
          <p:cNvSpPr txBox="1"/>
          <p:nvPr/>
        </p:nvSpPr>
        <p:spPr>
          <a:xfrm>
            <a:off x="448048" y="9732"/>
            <a:ext cx="939681" cy="338554"/>
          </a:xfrm>
          <a:prstGeom prst="rect">
            <a:avLst/>
          </a:prstGeom>
          <a:noFill/>
        </p:spPr>
        <p:txBody>
          <a:bodyPr wrap="none" rtlCol="0">
            <a:spAutoFit/>
          </a:bodyPr>
          <a:lstStyle/>
          <a:p>
            <a:r>
              <a:rPr lang="en-US" sz="1600" b="1" i="1" dirty="0">
                <a:solidFill>
                  <a:srgbClr val="00B0F0"/>
                </a:solidFill>
              </a:rPr>
              <a:t>Celebrity</a:t>
            </a:r>
          </a:p>
        </p:txBody>
      </p:sp>
      <p:sp>
        <p:nvSpPr>
          <p:cNvPr id="14" name="TextBox 13">
            <a:extLst>
              <a:ext uri="{FF2B5EF4-FFF2-40B4-BE49-F238E27FC236}">
                <a16:creationId xmlns:a16="http://schemas.microsoft.com/office/drawing/2014/main" id="{8505448A-EDF0-DF8A-2180-AA9E749A2CFF}"/>
              </a:ext>
            </a:extLst>
          </p:cNvPr>
          <p:cNvSpPr txBox="1"/>
          <p:nvPr/>
        </p:nvSpPr>
        <p:spPr>
          <a:xfrm>
            <a:off x="10144442" y="599974"/>
            <a:ext cx="1039195" cy="338554"/>
          </a:xfrm>
          <a:prstGeom prst="rect">
            <a:avLst/>
          </a:prstGeom>
          <a:noFill/>
        </p:spPr>
        <p:txBody>
          <a:bodyPr wrap="none" rtlCol="0">
            <a:spAutoFit/>
          </a:bodyPr>
          <a:lstStyle/>
          <a:p>
            <a:r>
              <a:rPr lang="en-US" sz="1600" b="1" i="1" dirty="0">
                <a:solidFill>
                  <a:srgbClr val="00B0F0"/>
                </a:solidFill>
              </a:rPr>
              <a:t>Influencer</a:t>
            </a:r>
          </a:p>
        </p:txBody>
      </p:sp>
      <p:sp>
        <p:nvSpPr>
          <p:cNvPr id="15" name="TextBox 14">
            <a:extLst>
              <a:ext uri="{FF2B5EF4-FFF2-40B4-BE49-F238E27FC236}">
                <a16:creationId xmlns:a16="http://schemas.microsoft.com/office/drawing/2014/main" id="{CEF0C8B1-EC95-A0BC-E774-0C41082CD150}"/>
              </a:ext>
            </a:extLst>
          </p:cNvPr>
          <p:cNvSpPr txBox="1"/>
          <p:nvPr/>
        </p:nvSpPr>
        <p:spPr>
          <a:xfrm>
            <a:off x="10058701" y="3909924"/>
            <a:ext cx="2145139" cy="338554"/>
          </a:xfrm>
          <a:prstGeom prst="rect">
            <a:avLst/>
          </a:prstGeom>
          <a:noFill/>
        </p:spPr>
        <p:txBody>
          <a:bodyPr wrap="none" rtlCol="0">
            <a:spAutoFit/>
          </a:bodyPr>
          <a:lstStyle/>
          <a:p>
            <a:r>
              <a:rPr lang="en-US" sz="1600" b="1" i="1" dirty="0">
                <a:solidFill>
                  <a:srgbClr val="00B0F0"/>
                </a:solidFill>
              </a:rPr>
              <a:t>Nonprofit organization</a:t>
            </a:r>
          </a:p>
        </p:txBody>
      </p:sp>
      <p:sp>
        <p:nvSpPr>
          <p:cNvPr id="16" name="TextBox 15">
            <a:extLst>
              <a:ext uri="{FF2B5EF4-FFF2-40B4-BE49-F238E27FC236}">
                <a16:creationId xmlns:a16="http://schemas.microsoft.com/office/drawing/2014/main" id="{896EDB75-46EB-14B8-16C2-E35AD6A7B673}"/>
              </a:ext>
            </a:extLst>
          </p:cNvPr>
          <p:cNvSpPr txBox="1"/>
          <p:nvPr/>
        </p:nvSpPr>
        <p:spPr>
          <a:xfrm>
            <a:off x="305909" y="3571370"/>
            <a:ext cx="1043876" cy="338554"/>
          </a:xfrm>
          <a:prstGeom prst="rect">
            <a:avLst/>
          </a:prstGeom>
          <a:noFill/>
        </p:spPr>
        <p:txBody>
          <a:bodyPr wrap="none" rtlCol="0">
            <a:spAutoFit/>
          </a:bodyPr>
          <a:lstStyle/>
          <a:p>
            <a:r>
              <a:rPr lang="en-US" sz="1600" b="1" i="1" dirty="0">
                <a:solidFill>
                  <a:srgbClr val="00B0F0"/>
                </a:solidFill>
              </a:rPr>
              <a:t>University</a:t>
            </a:r>
          </a:p>
        </p:txBody>
      </p:sp>
    </p:spTree>
    <p:extLst>
      <p:ext uri="{BB962C8B-B14F-4D97-AF65-F5344CB8AC3E}">
        <p14:creationId xmlns:p14="http://schemas.microsoft.com/office/powerpoint/2010/main" val="2300725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5012</TotalTime>
  <Words>1408</Words>
  <Application>Microsoft Macintosh PowerPoint</Application>
  <PresentationFormat>Widescreen</PresentationFormat>
  <Paragraphs>148</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ArialMT</vt:lpstr>
      <vt:lpstr>Calibri</vt:lpstr>
      <vt:lpstr>Calibri Light</vt:lpstr>
      <vt:lpstr>Comic Sans MS</vt:lpstr>
      <vt:lpstr>HelveticaNeue</vt:lpstr>
      <vt:lpstr>Times</vt:lpstr>
      <vt:lpstr>TwitterChirp</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Paresh Raut</dc:creator>
  <cp:lastModifiedBy>Paresh Raut</cp:lastModifiedBy>
  <cp:revision>23</cp:revision>
  <dcterms:created xsi:type="dcterms:W3CDTF">2022-11-29T03:38:47Z</dcterms:created>
  <dcterms:modified xsi:type="dcterms:W3CDTF">2022-12-08T17:43:34Z</dcterms:modified>
</cp:coreProperties>
</file>